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0"/>
  </p:notesMasterIdLst>
  <p:sldIdLst>
    <p:sldId id="256" r:id="rId2"/>
    <p:sldId id="263" r:id="rId3"/>
    <p:sldId id="264" r:id="rId4"/>
    <p:sldId id="265" r:id="rId5"/>
    <p:sldId id="266" r:id="rId6"/>
    <p:sldId id="267" r:id="rId7"/>
    <p:sldId id="268" r:id="rId8"/>
    <p:sldId id="269" r:id="rId9"/>
    <p:sldId id="270" r:id="rId10"/>
    <p:sldId id="271" r:id="rId11"/>
    <p:sldId id="272" r:id="rId12"/>
    <p:sldId id="293" r:id="rId13"/>
    <p:sldId id="274" r:id="rId14"/>
    <p:sldId id="297" r:id="rId15"/>
    <p:sldId id="298" r:id="rId16"/>
    <p:sldId id="273" r:id="rId17"/>
    <p:sldId id="275" r:id="rId18"/>
    <p:sldId id="276" r:id="rId19"/>
    <p:sldId id="277" r:id="rId20"/>
    <p:sldId id="289" r:id="rId21"/>
    <p:sldId id="294" r:id="rId22"/>
    <p:sldId id="296" r:id="rId23"/>
    <p:sldId id="295" r:id="rId24"/>
    <p:sldId id="278" r:id="rId25"/>
    <p:sldId id="282" r:id="rId26"/>
    <p:sldId id="288" r:id="rId27"/>
    <p:sldId id="283" r:id="rId28"/>
    <p:sldId id="284" r:id="rId29"/>
    <p:sldId id="279" r:id="rId30"/>
    <p:sldId id="280" r:id="rId31"/>
    <p:sldId id="285" r:id="rId32"/>
    <p:sldId id="281" r:id="rId33"/>
    <p:sldId id="299" r:id="rId34"/>
    <p:sldId id="300" r:id="rId35"/>
    <p:sldId id="286" r:id="rId36"/>
    <p:sldId id="290" r:id="rId37"/>
    <p:sldId id="291" r:id="rId38"/>
    <p:sldId id="292" r:id="rId39"/>
  </p:sldIdLst>
  <p:sldSz cx="12192000" cy="6858000"/>
  <p:notesSz cx="6708775" cy="983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0" autoAdjust="0"/>
    <p:restoredTop sz="80536" autoAdjust="0"/>
  </p:normalViewPr>
  <p:slideViewPr>
    <p:cSldViewPr snapToGrid="0">
      <p:cViewPr varScale="1">
        <p:scale>
          <a:sx n="76" d="100"/>
          <a:sy n="76" d="100"/>
        </p:scale>
        <p:origin x="1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07136" cy="493516"/>
          </a:xfrm>
          <a:prstGeom prst="rect">
            <a:avLst/>
          </a:prstGeom>
        </p:spPr>
        <p:txBody>
          <a:bodyPr vert="horz" lIns="91120" tIns="45560" rIns="91120" bIns="45560" rtlCol="0"/>
          <a:lstStyle>
            <a:lvl1pPr algn="l">
              <a:defRPr sz="1200"/>
            </a:lvl1pPr>
          </a:lstStyle>
          <a:p>
            <a:endParaRPr lang="en-IE"/>
          </a:p>
        </p:txBody>
      </p:sp>
      <p:sp>
        <p:nvSpPr>
          <p:cNvPr id="3" name="Date Placeholder 2"/>
          <p:cNvSpPr>
            <a:spLocks noGrp="1"/>
          </p:cNvSpPr>
          <p:nvPr>
            <p:ph type="dt" idx="1"/>
          </p:nvPr>
        </p:nvSpPr>
        <p:spPr>
          <a:xfrm>
            <a:off x="3800087" y="0"/>
            <a:ext cx="2907136" cy="493516"/>
          </a:xfrm>
          <a:prstGeom prst="rect">
            <a:avLst/>
          </a:prstGeom>
        </p:spPr>
        <p:txBody>
          <a:bodyPr vert="horz" lIns="91120" tIns="45560" rIns="91120" bIns="45560" rtlCol="0"/>
          <a:lstStyle>
            <a:lvl1pPr algn="r">
              <a:defRPr sz="1200"/>
            </a:lvl1pPr>
          </a:lstStyle>
          <a:p>
            <a:fld id="{765544D5-E490-4AF7-8DF8-7E7CDB01E1EB}" type="datetimeFigureOut">
              <a:rPr lang="en-IE" smtClean="0"/>
              <a:t>06/02/2018</a:t>
            </a:fld>
            <a:endParaRPr lang="en-IE"/>
          </a:p>
        </p:txBody>
      </p:sp>
      <p:sp>
        <p:nvSpPr>
          <p:cNvPr id="4" name="Slide Image Placeholder 3"/>
          <p:cNvSpPr>
            <a:spLocks noGrp="1" noRot="1" noChangeAspect="1"/>
          </p:cNvSpPr>
          <p:nvPr>
            <p:ph type="sldImg" idx="2"/>
          </p:nvPr>
        </p:nvSpPr>
        <p:spPr>
          <a:xfrm>
            <a:off x="406400" y="1230313"/>
            <a:ext cx="5895975" cy="3317875"/>
          </a:xfrm>
          <a:prstGeom prst="rect">
            <a:avLst/>
          </a:prstGeom>
          <a:noFill/>
          <a:ln w="12700">
            <a:solidFill>
              <a:prstClr val="black"/>
            </a:solidFill>
          </a:ln>
        </p:spPr>
        <p:txBody>
          <a:bodyPr vert="horz" lIns="91120" tIns="45560" rIns="91120" bIns="45560" rtlCol="0" anchor="ctr"/>
          <a:lstStyle/>
          <a:p>
            <a:endParaRPr lang="en-IE"/>
          </a:p>
        </p:txBody>
      </p:sp>
      <p:sp>
        <p:nvSpPr>
          <p:cNvPr id="5" name="Notes Placeholder 4"/>
          <p:cNvSpPr>
            <a:spLocks noGrp="1"/>
          </p:cNvSpPr>
          <p:nvPr>
            <p:ph type="body" sz="quarter" idx="3"/>
          </p:nvPr>
        </p:nvSpPr>
        <p:spPr>
          <a:xfrm>
            <a:off x="670878" y="4733648"/>
            <a:ext cx="5367020" cy="3872984"/>
          </a:xfrm>
          <a:prstGeom prst="rect">
            <a:avLst/>
          </a:prstGeom>
        </p:spPr>
        <p:txBody>
          <a:bodyPr vert="horz" lIns="91120" tIns="45560" rIns="91120" bIns="455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1" y="9342636"/>
            <a:ext cx="2907136" cy="493515"/>
          </a:xfrm>
          <a:prstGeom prst="rect">
            <a:avLst/>
          </a:prstGeom>
        </p:spPr>
        <p:txBody>
          <a:bodyPr vert="horz" lIns="91120" tIns="45560" rIns="91120" bIns="45560" rtlCol="0" anchor="b"/>
          <a:lstStyle>
            <a:lvl1pPr algn="l">
              <a:defRPr sz="1200"/>
            </a:lvl1pPr>
          </a:lstStyle>
          <a:p>
            <a:endParaRPr lang="en-IE"/>
          </a:p>
        </p:txBody>
      </p:sp>
      <p:sp>
        <p:nvSpPr>
          <p:cNvPr id="7" name="Slide Number Placeholder 6"/>
          <p:cNvSpPr>
            <a:spLocks noGrp="1"/>
          </p:cNvSpPr>
          <p:nvPr>
            <p:ph type="sldNum" sz="quarter" idx="5"/>
          </p:nvPr>
        </p:nvSpPr>
        <p:spPr>
          <a:xfrm>
            <a:off x="3800087" y="9342636"/>
            <a:ext cx="2907136" cy="493515"/>
          </a:xfrm>
          <a:prstGeom prst="rect">
            <a:avLst/>
          </a:prstGeom>
        </p:spPr>
        <p:txBody>
          <a:bodyPr vert="horz" lIns="91120" tIns="45560" rIns="91120" bIns="45560" rtlCol="0" anchor="b"/>
          <a:lstStyle>
            <a:lvl1pPr algn="r">
              <a:defRPr sz="1200"/>
            </a:lvl1pPr>
          </a:lstStyle>
          <a:p>
            <a:fld id="{779A035B-5DEA-40A1-8D08-244C86C57E36}" type="slidenum">
              <a:rPr lang="en-IE" smtClean="0"/>
              <a:t>‹#›</a:t>
            </a:fld>
            <a:endParaRPr lang="en-IE"/>
          </a:p>
        </p:txBody>
      </p:sp>
    </p:spTree>
    <p:extLst>
      <p:ext uri="{BB962C8B-B14F-4D97-AF65-F5344CB8AC3E}">
        <p14:creationId xmlns:p14="http://schemas.microsoft.com/office/powerpoint/2010/main" val="357098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recordedfuture.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Much material in this section from http://www.fusioncharts.com/whitepapers/downloads/Principles-of-Data-Visualization.pdf</a:t>
            </a:r>
          </a:p>
        </p:txBody>
      </p:sp>
      <p:sp>
        <p:nvSpPr>
          <p:cNvPr id="4" name="Slide Number Placeholder 3"/>
          <p:cNvSpPr>
            <a:spLocks noGrp="1"/>
          </p:cNvSpPr>
          <p:nvPr>
            <p:ph type="sldNum" sz="quarter" idx="10"/>
          </p:nvPr>
        </p:nvSpPr>
        <p:spPr/>
        <p:txBody>
          <a:bodyPr/>
          <a:lstStyle/>
          <a:p>
            <a:fld id="{779A035B-5DEA-40A1-8D08-244C86C57E36}" type="slidenum">
              <a:rPr lang="en-IE" smtClean="0"/>
              <a:t>1</a:t>
            </a:fld>
            <a:endParaRPr lang="en-IE"/>
          </a:p>
        </p:txBody>
      </p:sp>
    </p:spTree>
    <p:extLst>
      <p:ext uri="{BB962C8B-B14F-4D97-AF65-F5344CB8AC3E}">
        <p14:creationId xmlns:p14="http://schemas.microsoft.com/office/powerpoint/2010/main" val="90695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Explore</a:t>
            </a:r>
          </a:p>
          <a:p>
            <a:r>
              <a:rPr lang="en-US" dirty="0"/>
              <a:t>Here, the viewer starts by familiarizing herself with the visualization, then identifies an area of interest. For example, which is the most spoken about topic and when? (Jobs from 2010). She then explores the ‘Jobs’ section of the visualization, and finds her answer. She could then move on to exploring other areas of the visualization.</a:t>
            </a:r>
            <a:endParaRPr lang="en-US" b="1" dirty="0"/>
          </a:p>
          <a:p>
            <a:endParaRPr lang="en-US" b="1" dirty="0"/>
          </a:p>
          <a:p>
            <a:endParaRPr lang="en-US" b="1" dirty="0"/>
          </a:p>
          <a:p>
            <a:endParaRPr lang="en-US" b="1" dirty="0"/>
          </a:p>
          <a:p>
            <a:r>
              <a:rPr lang="en-US" b="1" dirty="0"/>
              <a:t>Issues</a:t>
            </a:r>
          </a:p>
          <a:p>
            <a:r>
              <a:rPr lang="en-US" dirty="0"/>
              <a:t>Not surprisingly, the frequency of policy-oriented words rises sharply in their relevant eras and declines just as sharply thereafter. </a:t>
            </a:r>
          </a:p>
          <a:p>
            <a:endParaRPr lang="en-US" dirty="0"/>
          </a:p>
          <a:p>
            <a:r>
              <a:rPr lang="en-US" dirty="0"/>
              <a:t>Some connections to historical events are obvious: </a:t>
            </a:r>
          </a:p>
          <a:p>
            <a:pPr marL="170850" indent="-170850">
              <a:buFont typeface="Arial" panose="020B0604020202020204" pitchFamily="34" charset="0"/>
              <a:buChar char="•"/>
            </a:pPr>
            <a:r>
              <a:rPr lang="en-US" dirty="0"/>
              <a:t>The ballooning of the word “oil” in the late 1970s refers to Arab oil embargo, which pole vaulted oil to be a central domestic issue</a:t>
            </a:r>
          </a:p>
          <a:p>
            <a:pPr marL="170850" indent="-170850">
              <a:buFont typeface="Arial" panose="020B0604020202020204" pitchFamily="34" charset="0"/>
              <a:buChar char="•"/>
            </a:pPr>
            <a:r>
              <a:rPr lang="en-US" dirty="0"/>
              <a:t>Fluctuations with “jobs” correlate with recessions</a:t>
            </a:r>
          </a:p>
          <a:p>
            <a:pPr marL="170850" indent="-170850">
              <a:buFont typeface="Arial" panose="020B0604020202020204" pitchFamily="34" charset="0"/>
              <a:buChar char="•"/>
            </a:pPr>
            <a:r>
              <a:rPr lang="en-US" dirty="0"/>
              <a:t>“environment” creeps up shortly after the Environmental Protection Agency’s establishment in 1970 and the first Earth Day the same year.</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10</a:t>
            </a:fld>
            <a:endParaRPr lang="en-IE"/>
          </a:p>
        </p:txBody>
      </p:sp>
    </p:spTree>
    <p:extLst>
      <p:ext uri="{BB962C8B-B14F-4D97-AF65-F5344CB8AC3E}">
        <p14:creationId xmlns:p14="http://schemas.microsoft.com/office/powerpoint/2010/main" val="34700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Exploratory analysis can be cyclical without a specific end point. Viewers can find many insights from a single visualization, and interact with it to gain understanding rather than make a specific decision. </a:t>
            </a:r>
          </a:p>
          <a:p>
            <a:endParaRPr lang="en-US" sz="1000" dirty="0"/>
          </a:p>
          <a:p>
            <a:r>
              <a:rPr lang="en-US" sz="1000" dirty="0"/>
              <a:t>This type of visualization can accomplish the following tasks:</a:t>
            </a:r>
          </a:p>
          <a:p>
            <a:pPr marL="170850" indent="-170850">
              <a:buFont typeface="Arial" panose="020B0604020202020204" pitchFamily="34" charset="0"/>
              <a:buChar char="•"/>
            </a:pPr>
            <a:r>
              <a:rPr lang="en-US" sz="1000" dirty="0"/>
              <a:t>Pose new questions</a:t>
            </a:r>
          </a:p>
          <a:p>
            <a:pPr marL="170850" indent="-170850">
              <a:buFont typeface="Arial" panose="020B0604020202020204" pitchFamily="34" charset="0"/>
              <a:buChar char="•"/>
            </a:pPr>
            <a:r>
              <a:rPr lang="en-US" sz="1000" dirty="0"/>
              <a:t>Explore and discover</a:t>
            </a:r>
          </a:p>
          <a:p>
            <a:endParaRPr lang="en-US" sz="1000" dirty="0"/>
          </a:p>
          <a:p>
            <a:r>
              <a:rPr lang="en-US" sz="1000" dirty="0"/>
              <a:t>Though they’re not as popular as the previous category, exploratory visualizations have gained prominence in recent years with the rise of big data. The high volume of data, and varied data sets that have become common today lend themselves easily to exploratory analysis. Now that we’re aware of what makes visualizations intrinsic to business, let’s dive into the mechanics of how we process visual information. We’ll understand the role of memory in perceiving visual information, and how to apply that understanding as we work with visualizations. </a:t>
            </a:r>
          </a:p>
          <a:p>
            <a:endParaRPr lang="en-US" sz="1000" dirty="0"/>
          </a:p>
          <a:p>
            <a:endParaRPr lang="en-US" sz="1000" dirty="0"/>
          </a:p>
          <a:p>
            <a:r>
              <a:rPr lang="en-US" sz="1000" b="1" dirty="0"/>
              <a:t>Nationalism</a:t>
            </a:r>
          </a:p>
          <a:p>
            <a:r>
              <a:rPr lang="en-US" sz="1000" dirty="0" err="1"/>
              <a:t>Liberman</a:t>
            </a:r>
            <a:r>
              <a:rPr lang="en-US" sz="1000" dirty="0"/>
              <a:t> shared a colleague’s analysis that shows words like “citizens” and “duties” have faded from presidential inaugural addresses, while words like “freedom” and “America” have surged. While it doesn’t explain the shift, he suspects that it’s likely the trend applies to both types of addresses.</a:t>
            </a:r>
          </a:p>
          <a:p>
            <a:r>
              <a:rPr lang="en-US" sz="1000" dirty="0"/>
              <a:t>Fields suspected the oscillations in “America” (and variations) shadow the popularity of “God Bless America,” which was written by Irving Berlin in 1918 and revised in 1938.</a:t>
            </a:r>
          </a:p>
          <a:p>
            <a:endParaRPr lang="en-IE" sz="1000" dirty="0"/>
          </a:p>
        </p:txBody>
      </p:sp>
      <p:sp>
        <p:nvSpPr>
          <p:cNvPr id="4" name="Slide Number Placeholder 3"/>
          <p:cNvSpPr>
            <a:spLocks noGrp="1"/>
          </p:cNvSpPr>
          <p:nvPr>
            <p:ph type="sldNum" sz="quarter" idx="10"/>
          </p:nvPr>
        </p:nvSpPr>
        <p:spPr/>
        <p:txBody>
          <a:bodyPr/>
          <a:lstStyle/>
          <a:p>
            <a:fld id="{779A035B-5DEA-40A1-8D08-244C86C57E36}" type="slidenum">
              <a:rPr lang="en-IE" smtClean="0"/>
              <a:t>11</a:t>
            </a:fld>
            <a:endParaRPr lang="en-IE"/>
          </a:p>
        </p:txBody>
      </p:sp>
    </p:spTree>
    <p:extLst>
      <p:ext uri="{BB962C8B-B14F-4D97-AF65-F5344CB8AC3E}">
        <p14:creationId xmlns:p14="http://schemas.microsoft.com/office/powerpoint/2010/main" val="77382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the following visualization from Recorded Future, a web intelligence company.</a:t>
            </a:r>
          </a:p>
          <a:p>
            <a:endParaRPr lang="en-US" dirty="0"/>
          </a:p>
          <a:p>
            <a:r>
              <a:rPr lang="en-US" dirty="0"/>
              <a:t>This visualization compares the mentions of Apple, Google, and Microsoft across the web. The data here is forward-looking, and considers only mentions related to the next five years. </a:t>
            </a:r>
          </a:p>
          <a:p>
            <a:endParaRPr lang="en-US" dirty="0"/>
          </a:p>
          <a:p>
            <a:r>
              <a:rPr lang="en-US" dirty="0"/>
              <a:t>This visualization features two chart types - An area chart, which is grayed out in the background, and a bubble chart, which is color-coded in the foreground.</a:t>
            </a:r>
          </a:p>
          <a:p>
            <a:endParaRPr lang="en-US" dirty="0"/>
          </a:p>
          <a:p>
            <a:r>
              <a:rPr lang="en-US" dirty="0"/>
              <a:t>The bubbles vary in size. Their size corresponds to the number of web mentions for a particular topic.</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12</a:t>
            </a:fld>
            <a:endParaRPr lang="en-IE"/>
          </a:p>
        </p:txBody>
      </p:sp>
    </p:spTree>
    <p:extLst>
      <p:ext uri="{BB962C8B-B14F-4D97-AF65-F5344CB8AC3E}">
        <p14:creationId xmlns:p14="http://schemas.microsoft.com/office/powerpoint/2010/main" val="3352603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13</a:t>
            </a:fld>
            <a:endParaRPr lang="en-IE"/>
          </a:p>
        </p:txBody>
      </p:sp>
    </p:spTree>
    <p:extLst>
      <p:ext uri="{BB962C8B-B14F-4D97-AF65-F5344CB8AC3E}">
        <p14:creationId xmlns:p14="http://schemas.microsoft.com/office/powerpoint/2010/main" val="308324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https://www.perceptualedge.com/articles/ie/visual_perception.pdf</a:t>
            </a:r>
          </a:p>
          <a:p>
            <a:endParaRPr lang="en-GB" dirty="0"/>
          </a:p>
          <a:p>
            <a:r>
              <a:rPr lang="en-IE" dirty="0"/>
              <a:t>This light enters our eyes through an opening in the iris called the pupil. When we focus directly on objects, the emitted or reflected light shines on a small area on the retina at the back of the eye called the fovea. The retina consists of millions of light receptors, subdivided into two basic types, rods and cones. Rods sense dim light and record what they detect in black and white. Cones sense brighter light and record what they detect in </a:t>
            </a:r>
            <a:r>
              <a:rPr lang="en-IE" dirty="0" err="1"/>
              <a:t>color</a:t>
            </a:r>
            <a:r>
              <a:rPr lang="en-IE" dirty="0"/>
              <a:t>. </a:t>
            </a:r>
          </a:p>
          <a:p>
            <a:endParaRPr lang="en-IE" dirty="0"/>
          </a:p>
          <a:p>
            <a:r>
              <a:rPr lang="en-IE" dirty="0"/>
              <a:t>Cones are further subdivided into three types, each of which detects a different range of the </a:t>
            </a:r>
            <a:r>
              <a:rPr lang="en-IE" dirty="0" err="1"/>
              <a:t>color</a:t>
            </a:r>
            <a:r>
              <a:rPr lang="en-IE" dirty="0"/>
              <a:t> spectrum: roughly blue, green, and red. The fovea is simply an area with an extremely dense collection of cones. As a result, light that shines on the fovea can be seen in extremely fine detail. We're capable of seeing up to 625 separate data points in a one-inch square area, such as a dense collection of dots in a scatter plot. Perception of visual stimuli detected by parts of the retina other than the fovea is much less detailed, but it's capable of simultaneously processing vast amounts of information throughout one's span of vision, ready to notice a point of interest that invites greater attention (for example, the peripheral approach of a speeding car), which then leads to a quick shift in one's gaze to that area of interest. Rods and cones translate what they detect into electrochemical signals and pass them on, through the optic nerve, to the brain where they can be processed. Our eyes sense visual stimuli, then our brains perceive that data, making sense of it. </a:t>
            </a:r>
          </a:p>
        </p:txBody>
      </p:sp>
      <p:sp>
        <p:nvSpPr>
          <p:cNvPr id="4" name="Slide Number Placeholder 3"/>
          <p:cNvSpPr>
            <a:spLocks noGrp="1"/>
          </p:cNvSpPr>
          <p:nvPr>
            <p:ph type="sldNum" sz="quarter" idx="10"/>
          </p:nvPr>
        </p:nvSpPr>
        <p:spPr/>
        <p:txBody>
          <a:bodyPr/>
          <a:lstStyle/>
          <a:p>
            <a:fld id="{779A035B-5DEA-40A1-8D08-244C86C57E36}" type="slidenum">
              <a:rPr lang="en-IE" smtClean="0"/>
              <a:t>14</a:t>
            </a:fld>
            <a:endParaRPr lang="en-IE"/>
          </a:p>
        </p:txBody>
      </p:sp>
    </p:spTree>
    <p:extLst>
      <p:ext uri="{BB962C8B-B14F-4D97-AF65-F5344CB8AC3E}">
        <p14:creationId xmlns:p14="http://schemas.microsoft.com/office/powerpoint/2010/main" val="1121051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From: https://www.perceptualedge.com/articles/ie/visual_perception.pdf</a:t>
            </a:r>
          </a:p>
          <a:p>
            <a:endParaRPr lang="en-IE" dirty="0"/>
          </a:p>
          <a:p>
            <a:r>
              <a:rPr lang="en-IE" dirty="0"/>
              <a:t>Just like computers, our brains use various types of storage to hold information while it's being processed and, in some cases, to store it for later use. There are three fundamental types of memory in the brain: iconic, short-term, and long-term. Iconic memory is similar to the graphics buffer of a computer, for it briefly stores what the eyes see until it is either moved into short-term memory (also known as working memory) for conscious processing or is discarded as nonessential. Short-term memory is like random access memory (RAM) in a computer: readily accessible for high-speed processing but limited in capacity. Information that's deemed worthwhile for later use is moved from short-term memory into long-term memory where it's stored and indexed in one or more ways for future retrieval, just like on a permanent storage device of a computer (for example, a hard disk). Despite a common misconception, we don't retain memories of everything we experience in life. Long-term memory is limited in its capacity, but amazing in its flexibility. It maintains and constantly rearranges a complex network of links between memories in an effort to keep memories available and optimally useful.</a:t>
            </a:r>
          </a:p>
          <a:p>
            <a:endParaRPr lang="en-GB" dirty="0"/>
          </a:p>
          <a:p>
            <a:r>
              <a:rPr lang="en-GB" dirty="0"/>
              <a:t>C</a:t>
            </a:r>
            <a:r>
              <a:rPr lang="en-IE" dirty="0"/>
              <a:t>HART:</a:t>
            </a:r>
          </a:p>
          <a:p>
            <a:r>
              <a:rPr lang="en-IE" dirty="0"/>
              <a:t>Exhibits a common problem in graph design: the meaning of the nine separate data sets—represented by the nine differently </a:t>
            </a:r>
            <a:r>
              <a:rPr lang="en-IE" dirty="0" err="1"/>
              <a:t>colored</a:t>
            </a:r>
            <a:r>
              <a:rPr lang="en-IE" dirty="0"/>
              <a:t> lines—can't be concurrently held in </a:t>
            </a:r>
            <a:r>
              <a:rPr lang="en-IE" dirty="0" err="1"/>
              <a:t>shortterm</a:t>
            </a:r>
            <a:r>
              <a:rPr lang="en-IE" dirty="0"/>
              <a:t> memory. The readers are forced to shift attention back and forth between the legend and the lines of data to remind themselves over and over what each line represents. If you want someone to make sense of the graph as a whole, then you must limit the number of data components that encode distinct meanings to seven at most—and safer yet, to no more than five. </a:t>
            </a:r>
          </a:p>
        </p:txBody>
      </p:sp>
      <p:sp>
        <p:nvSpPr>
          <p:cNvPr id="4" name="Slide Number Placeholder 3"/>
          <p:cNvSpPr>
            <a:spLocks noGrp="1"/>
          </p:cNvSpPr>
          <p:nvPr>
            <p:ph type="sldNum" sz="quarter" idx="10"/>
          </p:nvPr>
        </p:nvSpPr>
        <p:spPr/>
        <p:txBody>
          <a:bodyPr/>
          <a:lstStyle/>
          <a:p>
            <a:fld id="{779A035B-5DEA-40A1-8D08-244C86C57E36}" type="slidenum">
              <a:rPr lang="en-IE" smtClean="0"/>
              <a:t>15</a:t>
            </a:fld>
            <a:endParaRPr lang="en-IE"/>
          </a:p>
        </p:txBody>
      </p:sp>
    </p:spTree>
    <p:extLst>
      <p:ext uri="{BB962C8B-B14F-4D97-AF65-F5344CB8AC3E}">
        <p14:creationId xmlns:p14="http://schemas.microsoft.com/office/powerpoint/2010/main" val="468310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walk into a supermarket to buy oranges. Our eyes first scan the layout of the supermarket. At the same time, our brain processes the various sections of the layout, and instructs the eyes to zone in on the fruits section. It does this by sending signals about how fruits look from memory. The eyes then break the entire scanned area into parts, and scans each part to spot the fruits section. The same process is repeated till we zero in on the oranges in the fruits section. This process of visualizing information is performed by the eyes and memory working in parallel.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16</a:t>
            </a:fld>
            <a:endParaRPr lang="en-IE"/>
          </a:p>
        </p:txBody>
      </p:sp>
    </p:spTree>
    <p:extLst>
      <p:ext uri="{BB962C8B-B14F-4D97-AF65-F5344CB8AC3E}">
        <p14:creationId xmlns:p14="http://schemas.microsoft.com/office/powerpoint/2010/main" val="51626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Long-term Memory </a:t>
            </a:r>
          </a:p>
          <a:p>
            <a:r>
              <a:rPr lang="en-US" sz="1000" dirty="0"/>
              <a:t>This type of memory is what makes us always expect the units to be marked off on the X and Y axes of a chart, or the date range selector at the top of a dashboard. This type of memory is formed by past interactions and experiences. It needs to be considered when designing the layout of a dashboard or visualization. There should be good reason to go contrary to long-term memory when deciding the basic structure of a dashboard or visualization. </a:t>
            </a:r>
          </a:p>
          <a:p>
            <a:endParaRPr lang="en-US" sz="1000" i="1" dirty="0"/>
          </a:p>
          <a:p>
            <a:r>
              <a:rPr lang="en-US" sz="1000" b="1" i="1" dirty="0"/>
              <a:t>From : http://www.human-memory.net/types_long.html</a:t>
            </a:r>
          </a:p>
          <a:p>
            <a:r>
              <a:rPr lang="en-US" sz="1000" b="1" i="1" dirty="0"/>
              <a:t>Long-term memory</a:t>
            </a:r>
            <a:r>
              <a:rPr lang="en-US" sz="1000" i="1" dirty="0"/>
              <a:t> is, obviously enough, intended for storage of information over a long period of time. Despite our everyday impressions of </a:t>
            </a:r>
            <a:r>
              <a:rPr lang="en-US" sz="1000" b="1" i="1" dirty="0"/>
              <a:t>forgetting</a:t>
            </a:r>
            <a:r>
              <a:rPr lang="en-US" sz="1000" i="1" dirty="0"/>
              <a:t>, it seems likely that long-term memory actually decays very little over time, and can store a seemingly </a:t>
            </a:r>
            <a:r>
              <a:rPr lang="en-US" sz="1000" b="1" i="1" dirty="0"/>
              <a:t>unlimited</a:t>
            </a:r>
            <a:r>
              <a:rPr lang="en-US" sz="1000" i="1" dirty="0"/>
              <a:t> amount of information </a:t>
            </a:r>
            <a:r>
              <a:rPr lang="en-US" sz="1000" b="1" i="1" dirty="0"/>
              <a:t>almost indefinitely</a:t>
            </a:r>
            <a:r>
              <a:rPr lang="en-US" sz="1000" i="1" dirty="0"/>
              <a:t>. Indeed, there is some debate as to whether we actually ever “forget” anything at all, or whether it just becomes increasingly difficult to access or retrieve certain items from memory.</a:t>
            </a:r>
          </a:p>
        </p:txBody>
      </p:sp>
      <p:sp>
        <p:nvSpPr>
          <p:cNvPr id="4" name="Slide Number Placeholder 3"/>
          <p:cNvSpPr>
            <a:spLocks noGrp="1"/>
          </p:cNvSpPr>
          <p:nvPr>
            <p:ph type="sldNum" sz="quarter" idx="10"/>
          </p:nvPr>
        </p:nvSpPr>
        <p:spPr/>
        <p:txBody>
          <a:bodyPr/>
          <a:lstStyle/>
          <a:p>
            <a:fld id="{779A035B-5DEA-40A1-8D08-244C86C57E36}" type="slidenum">
              <a:rPr lang="en-IE" smtClean="0"/>
              <a:t>17</a:t>
            </a:fld>
            <a:endParaRPr lang="en-IE"/>
          </a:p>
        </p:txBody>
      </p:sp>
    </p:spTree>
    <p:extLst>
      <p:ext uri="{BB962C8B-B14F-4D97-AF65-F5344CB8AC3E}">
        <p14:creationId xmlns:p14="http://schemas.microsoft.com/office/powerpoint/2010/main" val="3032950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Working Memory </a:t>
            </a:r>
          </a:p>
          <a:p>
            <a:pPr defTabSz="911200"/>
            <a:r>
              <a:rPr lang="en-US" dirty="0"/>
              <a:t>When we look at a line chart, or notice a number in a dashboard, we use our working memory to store just the information we need at the moment. This type of memory breaks the entire visual into small chunks of information, in a process appropriately called ‘chunking.’ Surprisingly, for all the complexity of our brain, our working memory can hold only about 3 chunks of information at any given time. </a:t>
            </a:r>
          </a:p>
          <a:p>
            <a:endParaRPr lang="en-US" dirty="0"/>
          </a:p>
          <a:p>
            <a:r>
              <a:rPr lang="en-US" dirty="0"/>
              <a:t>When perceiving a complex visual, we’re constantly replacing the 3 available slots in our working memory. This is why when designing a visual or a dashboard, one of our goals is to limit the number of prominent chunks of information that we want the user to notice, and pack as much information as possible into each chunk. While we want to avoid information overload, a sound understanding of this concept can help us direct the attention of the viewer in a natural way. </a:t>
            </a:r>
            <a:endParaRPr lang="en-IE" dirty="0"/>
          </a:p>
          <a:p>
            <a:endParaRPr lang="en-IE" dirty="0"/>
          </a:p>
          <a:p>
            <a:endParaRPr lang="en-IE" dirty="0"/>
          </a:p>
          <a:p>
            <a:r>
              <a:rPr lang="en-IE" b="1" dirty="0"/>
              <a:t>Concentrate on Working Memory next few slides</a:t>
            </a:r>
          </a:p>
        </p:txBody>
      </p:sp>
      <p:sp>
        <p:nvSpPr>
          <p:cNvPr id="4" name="Slide Number Placeholder 3"/>
          <p:cNvSpPr>
            <a:spLocks noGrp="1"/>
          </p:cNvSpPr>
          <p:nvPr>
            <p:ph type="sldNum" sz="quarter" idx="10"/>
          </p:nvPr>
        </p:nvSpPr>
        <p:spPr/>
        <p:txBody>
          <a:bodyPr/>
          <a:lstStyle/>
          <a:p>
            <a:fld id="{779A035B-5DEA-40A1-8D08-244C86C57E36}" type="slidenum">
              <a:rPr lang="en-IE" smtClean="0"/>
              <a:t>18</a:t>
            </a:fld>
            <a:endParaRPr lang="en-IE"/>
          </a:p>
        </p:txBody>
      </p:sp>
    </p:spTree>
    <p:extLst>
      <p:ext uri="{BB962C8B-B14F-4D97-AF65-F5344CB8AC3E}">
        <p14:creationId xmlns:p14="http://schemas.microsoft.com/office/powerpoint/2010/main" val="707685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Ward et al discuss</a:t>
            </a:r>
            <a:r>
              <a:rPr lang="en-IE" baseline="0" dirty="0"/>
              <a:t> three types of memory: Sensory, Short-term, and long-term (page 124).</a:t>
            </a:r>
          </a:p>
          <a:p>
            <a:endParaRPr lang="en-IE" baseline="0" dirty="0"/>
          </a:p>
          <a:p>
            <a:r>
              <a:rPr lang="en-IE" baseline="0" dirty="0"/>
              <a:t>The above is an example highlighting how memory supported the quick scanning of words in a document, showing that not all letters are needed.</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19</a:t>
            </a:fld>
            <a:endParaRPr lang="en-IE"/>
          </a:p>
        </p:txBody>
      </p:sp>
    </p:spTree>
    <p:extLst>
      <p:ext uri="{BB962C8B-B14F-4D97-AF65-F5344CB8AC3E}">
        <p14:creationId xmlns:p14="http://schemas.microsoft.com/office/powerpoint/2010/main" val="226938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viewer starts with a question in mind. </a:t>
            </a:r>
          </a:p>
          <a:p>
            <a:endParaRPr lang="en-US" dirty="0"/>
          </a:p>
          <a:p>
            <a:r>
              <a:rPr lang="en-US" dirty="0"/>
              <a:t>She then views the visualization… </a:t>
            </a:r>
          </a:p>
          <a:p>
            <a:endParaRPr lang="en-US" dirty="0"/>
          </a:p>
          <a:p>
            <a:r>
              <a:rPr lang="en-US" dirty="0"/>
              <a:t>…and finds an answer to the question.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a:t>
            </a:fld>
            <a:endParaRPr lang="en-IE"/>
          </a:p>
        </p:txBody>
      </p:sp>
    </p:spTree>
    <p:extLst>
      <p:ext uri="{BB962C8B-B14F-4D97-AF65-F5344CB8AC3E}">
        <p14:creationId xmlns:p14="http://schemas.microsoft.com/office/powerpoint/2010/main" val="4282910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discuss working memory in depth. Just as any language has alphabets, which are combined to form words, the language of data visualization consists of certain basic building blocks called </a:t>
            </a:r>
            <a:r>
              <a:rPr lang="en-US" dirty="0" err="1"/>
              <a:t>preattentive</a:t>
            </a:r>
            <a:r>
              <a:rPr lang="en-US" dirty="0"/>
              <a:t> attributes. </a:t>
            </a:r>
          </a:p>
          <a:p>
            <a:endParaRPr lang="en-US" dirty="0"/>
          </a:p>
          <a:p>
            <a:r>
              <a:rPr lang="en-US" dirty="0"/>
              <a:t>Colin Ware, Director of the Data Visualization Research Lab at the University of New Hampshire, terms the basic building blocks of the visualization process as ‘</a:t>
            </a:r>
            <a:r>
              <a:rPr lang="en-US" dirty="0" err="1"/>
              <a:t>Preattentive</a:t>
            </a:r>
            <a:r>
              <a:rPr lang="en-US" dirty="0"/>
              <a:t> attributes.’ These attributes are what immediately catch our eye when we look at a visualization. They can be perceived in less than 10 milliseconds, even before we make a conscious effort to notice them</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20</a:t>
            </a:fld>
            <a:endParaRPr lang="en-IE"/>
          </a:p>
        </p:txBody>
      </p:sp>
    </p:spTree>
    <p:extLst>
      <p:ext uri="{BB962C8B-B14F-4D97-AF65-F5344CB8AC3E}">
        <p14:creationId xmlns:p14="http://schemas.microsoft.com/office/powerpoint/2010/main" val="390256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(Few, 2004)</a:t>
            </a:r>
          </a:p>
          <a:p>
            <a:r>
              <a:rPr lang="en-IE" dirty="0"/>
              <a:t>https://www.perceptualedge.com/articles/ie/visual_perception.pdf</a:t>
            </a:r>
          </a:p>
          <a:p>
            <a:endParaRPr lang="en-GB"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21</a:t>
            </a:fld>
            <a:endParaRPr lang="en-IE"/>
          </a:p>
        </p:txBody>
      </p:sp>
    </p:spTree>
    <p:extLst>
      <p:ext uri="{BB962C8B-B14F-4D97-AF65-F5344CB8AC3E}">
        <p14:creationId xmlns:p14="http://schemas.microsoft.com/office/powerpoint/2010/main" val="960935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visual differences between the shapes of the various numbers that appear in Figure 3 (for instance, the difference in shape between a "3" and a "5") are too complex to process </a:t>
            </a:r>
            <a:r>
              <a:rPr lang="en-IE" dirty="0" err="1"/>
              <a:t>preattentively</a:t>
            </a:r>
            <a:r>
              <a:rPr lang="en-IE" dirty="0"/>
              <a:t>. </a:t>
            </a:r>
          </a:p>
          <a:p>
            <a:endParaRPr lang="en-IE" dirty="0"/>
          </a:p>
          <a:p>
            <a:r>
              <a:rPr lang="en-IE" dirty="0"/>
              <a:t>To count all the 5's involves serial attentive processing</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22</a:t>
            </a:fld>
            <a:endParaRPr lang="en-IE"/>
          </a:p>
        </p:txBody>
      </p:sp>
    </p:spTree>
    <p:extLst>
      <p:ext uri="{BB962C8B-B14F-4D97-AF65-F5344CB8AC3E}">
        <p14:creationId xmlns:p14="http://schemas.microsoft.com/office/powerpoint/2010/main" val="3054615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time perception was easy and immediate, because the 5's were encoded with a different </a:t>
            </a:r>
            <a:r>
              <a:rPr lang="en-IE" dirty="0" err="1"/>
              <a:t>preattentive</a:t>
            </a:r>
            <a:r>
              <a:rPr lang="en-IE" dirty="0"/>
              <a:t> visual attribute from the other numbers—in this case, a different </a:t>
            </a:r>
            <a:r>
              <a:rPr lang="en-IE" dirty="0" err="1"/>
              <a:t>color</a:t>
            </a:r>
            <a:r>
              <a:rPr lang="en-IE" dirty="0"/>
              <a:t>. Why is this important to note? Because if you want to visually encode information in a manner that can be perceived instantly and easily by your readers, you now know that you should visually encode the data using </a:t>
            </a:r>
            <a:r>
              <a:rPr lang="en-IE" dirty="0" err="1"/>
              <a:t>preattentive</a:t>
            </a:r>
            <a:r>
              <a:rPr lang="en-IE" dirty="0"/>
              <a:t> attributes, and if you want some of the data to stand out from the rest, you should encode it using different </a:t>
            </a:r>
            <a:r>
              <a:rPr lang="en-IE" dirty="0" err="1"/>
              <a:t>preattentive</a:t>
            </a:r>
            <a:r>
              <a:rPr lang="en-IE" dirty="0"/>
              <a:t> attributes.</a:t>
            </a:r>
          </a:p>
        </p:txBody>
      </p:sp>
      <p:sp>
        <p:nvSpPr>
          <p:cNvPr id="4" name="Slide Number Placeholder 3"/>
          <p:cNvSpPr>
            <a:spLocks noGrp="1"/>
          </p:cNvSpPr>
          <p:nvPr>
            <p:ph type="sldNum" sz="quarter" idx="10"/>
          </p:nvPr>
        </p:nvSpPr>
        <p:spPr/>
        <p:txBody>
          <a:bodyPr/>
          <a:lstStyle/>
          <a:p>
            <a:fld id="{779A035B-5DEA-40A1-8D08-244C86C57E36}" type="slidenum">
              <a:rPr lang="en-IE" smtClean="0"/>
              <a:t>23</a:t>
            </a:fld>
            <a:endParaRPr lang="en-IE"/>
          </a:p>
        </p:txBody>
      </p:sp>
    </p:spTree>
    <p:extLst>
      <p:ext uri="{BB962C8B-B14F-4D97-AF65-F5344CB8AC3E}">
        <p14:creationId xmlns:p14="http://schemas.microsoft.com/office/powerpoint/2010/main" val="2986725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trick to conquering visual perception is answered by the question: why do our brains like looking at </a:t>
            </a:r>
            <a:r>
              <a:rPr lang="en-US" i="1" dirty="0"/>
              <a:t>things</a:t>
            </a:r>
            <a:r>
              <a:rPr lang="en-US" dirty="0"/>
              <a:t> in a certain way? These </a:t>
            </a:r>
            <a:r>
              <a:rPr lang="en-US" i="1" dirty="0"/>
              <a:t>things</a:t>
            </a:r>
            <a:r>
              <a:rPr lang="en-US" dirty="0"/>
              <a:t> acquired together are called pre-attentive visual attributes. </a:t>
            </a:r>
          </a:p>
          <a:p>
            <a:endParaRPr lang="en-US" dirty="0"/>
          </a:p>
          <a:p>
            <a:r>
              <a:rPr lang="en-US" dirty="0"/>
              <a:t>Above is a visual of the thirteen most common pre-attentive attributes. For example, with orientation, our brains are really good at distinguishing vertical lines and horizontal lines. This is why it’s effective to look at data over time as a line because we can see very quickly which way the data is going.</a:t>
            </a:r>
          </a:p>
          <a:p>
            <a:endParaRPr lang="en-US" dirty="0"/>
          </a:p>
          <a:p>
            <a:r>
              <a:rPr lang="en-US" dirty="0"/>
              <a:t>These attributes come into play when we analyze any visualization. Of this list, only Position, and Length can used to perceive quantitative data with precision. The other attributes are useful for perceiving other types of data such as categorical, or relational data. </a:t>
            </a:r>
          </a:p>
          <a:p>
            <a:endParaRPr lang="en-US" dirty="0"/>
          </a:p>
          <a:p>
            <a:r>
              <a:rPr lang="en-IE" dirty="0">
                <a:latin typeface="Aharoni" panose="02010803020104030203" pitchFamily="2" charset="-79"/>
                <a:cs typeface="Aharoni" panose="02010803020104030203" pitchFamily="2" charset="-79"/>
              </a:rPr>
              <a:t>Try to think what will stand out best.</a:t>
            </a:r>
            <a:r>
              <a:rPr lang="en-IE" baseline="0" dirty="0">
                <a:latin typeface="Aharoni" panose="02010803020104030203" pitchFamily="2" charset="-79"/>
                <a:cs typeface="Aharoni" panose="02010803020104030203" pitchFamily="2" charset="-79"/>
              </a:rPr>
              <a:t> </a:t>
            </a:r>
            <a:r>
              <a:rPr lang="en-IE" dirty="0">
                <a:latin typeface="Aharoni" panose="02010803020104030203" pitchFamily="2" charset="-79"/>
                <a:cs typeface="Aharoni" panose="02010803020104030203" pitchFamily="2" charset="-79"/>
              </a:rPr>
              <a:t>If you don’t know, try it out.</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24</a:t>
            </a:fld>
            <a:endParaRPr lang="en-IE"/>
          </a:p>
        </p:txBody>
      </p:sp>
    </p:spTree>
    <p:extLst>
      <p:ext uri="{BB962C8B-B14F-4D97-AF65-F5344CB8AC3E}">
        <p14:creationId xmlns:p14="http://schemas.microsoft.com/office/powerpoint/2010/main" val="4091899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and next few slides from: Ward, M., Grinstein, G. &amp; </a:t>
            </a:r>
            <a:r>
              <a:rPr lang="en-IE" dirty="0" err="1"/>
              <a:t>Keim</a:t>
            </a:r>
            <a:r>
              <a:rPr lang="en-IE" dirty="0"/>
              <a:t>, D. (2015) </a:t>
            </a:r>
            <a:r>
              <a:rPr lang="en-IE" i="1" dirty="0"/>
              <a:t>Interactive Data Visualization: Foundations, Techniques, and Applications</a:t>
            </a:r>
            <a:r>
              <a:rPr lang="en-IE" dirty="0"/>
              <a:t>. </a:t>
            </a:r>
          </a:p>
          <a:p>
            <a:endParaRPr lang="en-IE" dirty="0"/>
          </a:p>
          <a:p>
            <a:r>
              <a:rPr lang="en-IE" dirty="0"/>
              <a:t>An example of</a:t>
            </a:r>
            <a:r>
              <a:rPr lang="en-IE" baseline="0" dirty="0"/>
              <a:t> searching for a target red circle based on a difference in hue.</a:t>
            </a:r>
          </a:p>
          <a:p>
            <a:endParaRPr lang="en-IE" baseline="0" dirty="0"/>
          </a:p>
          <a:p>
            <a:r>
              <a:rPr lang="en-IE" baseline="0" dirty="0"/>
              <a:t>The target object has a visual property “red” that the blue distractor objects do not (all non-target objects are considered distractors). A viewer can tell at a glance whether the target is present or absent.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25</a:t>
            </a:fld>
            <a:endParaRPr lang="en-IE"/>
          </a:p>
        </p:txBody>
      </p:sp>
    </p:spTree>
    <p:extLst>
      <p:ext uri="{BB962C8B-B14F-4D97-AF65-F5344CB8AC3E}">
        <p14:creationId xmlns:p14="http://schemas.microsoft.com/office/powerpoint/2010/main" val="22200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 example of</a:t>
            </a:r>
            <a:r>
              <a:rPr lang="en-IE" baseline="0" dirty="0"/>
              <a:t> searching for a target red circle based on a difference in curvature (form).</a:t>
            </a:r>
          </a:p>
          <a:p>
            <a:endParaRPr lang="en-IE" baseline="0" dirty="0"/>
          </a:p>
          <a:p>
            <a:r>
              <a:rPr lang="en-IE" baseline="0" dirty="0"/>
              <a:t>A viewer can tell at a glance whether the target is present or absent.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26</a:t>
            </a:fld>
            <a:endParaRPr lang="en-IE"/>
          </a:p>
        </p:txBody>
      </p:sp>
    </p:spTree>
    <p:extLst>
      <p:ext uri="{BB962C8B-B14F-4D97-AF65-F5344CB8AC3E}">
        <p14:creationId xmlns:p14="http://schemas.microsoft.com/office/powerpoint/2010/main" val="3251919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27</a:t>
            </a:fld>
            <a:endParaRPr lang="en-IE"/>
          </a:p>
        </p:txBody>
      </p:sp>
    </p:spTree>
    <p:extLst>
      <p:ext uri="{BB962C8B-B14F-4D97-AF65-F5344CB8AC3E}">
        <p14:creationId xmlns:p14="http://schemas.microsoft.com/office/powerpoint/2010/main" val="3531220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28</a:t>
            </a:fld>
            <a:endParaRPr lang="en-IE"/>
          </a:p>
        </p:txBody>
      </p:sp>
    </p:spTree>
    <p:extLst>
      <p:ext uri="{BB962C8B-B14F-4D97-AF65-F5344CB8AC3E}">
        <p14:creationId xmlns:p14="http://schemas.microsoft.com/office/powerpoint/2010/main" val="248705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a:t>
            </a:r>
            <a:r>
              <a:rPr lang="en-US" dirty="0" err="1"/>
              <a:t>preattentive</a:t>
            </a:r>
            <a:r>
              <a:rPr lang="en-US" dirty="0"/>
              <a:t> attributes can help when deciding which chart type to use for our data. While </a:t>
            </a:r>
            <a:r>
              <a:rPr lang="en-US" dirty="0" err="1"/>
              <a:t>preattentive</a:t>
            </a:r>
            <a:r>
              <a:rPr lang="en-US" dirty="0"/>
              <a:t> attributes are what we immediately identify in a visual, they aren’t the only things we notice. We go on to form patterns out of the </a:t>
            </a:r>
            <a:r>
              <a:rPr lang="en-US" dirty="0" err="1"/>
              <a:t>preattentive</a:t>
            </a:r>
            <a:r>
              <a:rPr lang="en-US" dirty="0"/>
              <a:t> attributes.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29</a:t>
            </a:fld>
            <a:endParaRPr lang="en-IE"/>
          </a:p>
        </p:txBody>
      </p:sp>
    </p:spTree>
    <p:extLst>
      <p:ext uri="{BB962C8B-B14F-4D97-AF65-F5344CB8AC3E}">
        <p14:creationId xmlns:p14="http://schemas.microsoft.com/office/powerpoint/2010/main" val="199659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trait of visuals makes them more effective than tables for presenting data. For example, notice the table above, and try to spot the month with the highest sales.</a:t>
            </a:r>
          </a:p>
          <a:p>
            <a:endParaRPr lang="en-IE" dirty="0"/>
          </a:p>
          <a:p>
            <a:r>
              <a:rPr lang="en-US" dirty="0"/>
              <a:t>This data when visualized gives you the same information in a second or two.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a:t>
            </a:fld>
            <a:endParaRPr lang="en-IE"/>
          </a:p>
        </p:txBody>
      </p:sp>
    </p:spTree>
    <p:extLst>
      <p:ext uri="{BB962C8B-B14F-4D97-AF65-F5344CB8AC3E}">
        <p14:creationId xmlns:p14="http://schemas.microsoft.com/office/powerpoint/2010/main" val="177335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pre-attentive attributes are the alphabets of visual language, analytical patterns are the words we form using them. We immediately identify the pre-attentive attributes in a visualization. We then combine the pre-attentive attributes to seek out analytical patterns in the visual. </a:t>
            </a:r>
          </a:p>
          <a:p>
            <a:endParaRPr lang="en-US" dirty="0"/>
          </a:p>
          <a:p>
            <a:r>
              <a:rPr lang="en-US" dirty="0"/>
              <a:t>We’ve seen how pre-attentive attributes and patterns enable us to process visual information. However, when crafting visualizations we often want to highlight certain patterns over others. In these cases, Gestalt’s Principles come in handy.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30</a:t>
            </a:fld>
            <a:endParaRPr lang="en-IE"/>
          </a:p>
        </p:txBody>
      </p:sp>
    </p:spTree>
    <p:extLst>
      <p:ext uri="{BB962C8B-B14F-4D97-AF65-F5344CB8AC3E}">
        <p14:creationId xmlns:p14="http://schemas.microsoft.com/office/powerpoint/2010/main" val="2417514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000" dirty="0"/>
              <a:t>Images from: http://graphicdesign.spokanefalls.edu/tutorials/process/gestaltprinciples/gestaltprinc.htm</a:t>
            </a:r>
          </a:p>
          <a:p>
            <a:endParaRPr lang="en-IE" sz="1000" dirty="0"/>
          </a:p>
          <a:p>
            <a:r>
              <a:rPr lang="en-US" sz="1000" b="1" dirty="0"/>
              <a:t>1</a:t>
            </a:r>
            <a:r>
              <a:rPr lang="en-US" sz="1000" b="1" baseline="30000" dirty="0"/>
              <a:t>st</a:t>
            </a:r>
            <a:r>
              <a:rPr lang="en-US" sz="1000" b="1" dirty="0"/>
              <a:t> image (Sunburst/Bird)</a:t>
            </a:r>
          </a:p>
          <a:p>
            <a:r>
              <a:rPr lang="en-US" sz="1000" i="1" dirty="0"/>
              <a:t>Similarity</a:t>
            </a:r>
            <a:r>
              <a:rPr lang="en-US" sz="1000" dirty="0"/>
              <a:t> occurs when </a:t>
            </a:r>
            <a:r>
              <a:rPr lang="en-US" sz="1000" b="1" dirty="0"/>
              <a:t>objects look similar</a:t>
            </a:r>
            <a:r>
              <a:rPr lang="en-US" sz="1000" dirty="0"/>
              <a:t> to one another. People often perceive them as a group or pattern. he example above (containing 11 distinct objects) appears as a </a:t>
            </a:r>
            <a:r>
              <a:rPr lang="en-US" sz="1000" b="1" dirty="0"/>
              <a:t>single unit</a:t>
            </a:r>
            <a:r>
              <a:rPr lang="en-US" sz="1000" dirty="0"/>
              <a:t> because all of the shapes have </a:t>
            </a:r>
            <a:r>
              <a:rPr lang="en-US" sz="1000" b="1" dirty="0"/>
              <a:t>similarity</a:t>
            </a:r>
            <a:r>
              <a:rPr lang="en-US" sz="1000" dirty="0"/>
              <a:t>. Unity occurs because the triangular shapes at the bottom of the eagle symbol</a:t>
            </a:r>
            <a:r>
              <a:rPr lang="en-US" sz="1000" b="1" dirty="0"/>
              <a:t> look similar</a:t>
            </a:r>
            <a:r>
              <a:rPr lang="en-US" sz="1000" dirty="0"/>
              <a:t> to the shapes that form the sunburst.</a:t>
            </a:r>
          </a:p>
          <a:p>
            <a:endParaRPr lang="en-US" sz="1000" dirty="0"/>
          </a:p>
          <a:p>
            <a:r>
              <a:rPr lang="en-US" sz="1000" b="1" dirty="0"/>
              <a:t>2</a:t>
            </a:r>
            <a:r>
              <a:rPr lang="en-US" sz="1000" b="1" baseline="30000" dirty="0"/>
              <a:t>nd</a:t>
            </a:r>
            <a:r>
              <a:rPr lang="en-US" sz="1000" b="1" dirty="0"/>
              <a:t> image (H)</a:t>
            </a:r>
          </a:p>
          <a:p>
            <a:r>
              <a:rPr lang="en-US" sz="1000" dirty="0"/>
              <a:t>Continuation occurs when the eye is compelled to </a:t>
            </a:r>
            <a:r>
              <a:rPr lang="en-US" sz="1000" b="1" dirty="0"/>
              <a:t>move through</a:t>
            </a:r>
            <a:r>
              <a:rPr lang="en-US" sz="1000" dirty="0"/>
              <a:t> one object and </a:t>
            </a:r>
            <a:r>
              <a:rPr lang="en-US" sz="1000" b="1" dirty="0"/>
              <a:t>continue</a:t>
            </a:r>
            <a:r>
              <a:rPr lang="en-US" sz="1000" dirty="0"/>
              <a:t> to another object. Continuation occurs in the example above, because the viewer's eye will naturally follow a line or curve. The smooth flowing crossbar of the "H" leads the eye directly to the maple leaf</a:t>
            </a:r>
          </a:p>
          <a:p>
            <a:endParaRPr lang="en-US" sz="1000" dirty="0"/>
          </a:p>
          <a:p>
            <a:r>
              <a:rPr lang="en-US" sz="1000" b="1" dirty="0"/>
              <a:t>3</a:t>
            </a:r>
            <a:r>
              <a:rPr lang="en-US" sz="1000" b="1" baseline="30000" dirty="0"/>
              <a:t>rd</a:t>
            </a:r>
            <a:r>
              <a:rPr lang="en-US" sz="1000" b="1" dirty="0"/>
              <a:t> Image (Panda)</a:t>
            </a:r>
          </a:p>
          <a:p>
            <a:r>
              <a:rPr lang="en-US" sz="1000" i="1" dirty="0"/>
              <a:t>Closure</a:t>
            </a:r>
            <a:r>
              <a:rPr lang="en-US" sz="1000" dirty="0"/>
              <a:t> occurs when an object is </a:t>
            </a:r>
            <a:r>
              <a:rPr lang="en-US" sz="1000" i="1" dirty="0"/>
              <a:t>incomplete</a:t>
            </a:r>
            <a:r>
              <a:rPr lang="en-US" sz="1000" dirty="0"/>
              <a:t> or a space is not </a:t>
            </a:r>
            <a:r>
              <a:rPr lang="en-US" sz="1000" i="1" dirty="0"/>
              <a:t>completely enclosed</a:t>
            </a:r>
            <a:r>
              <a:rPr lang="en-US" sz="1000" dirty="0"/>
              <a:t>. If enough of the shape is indicated, people </a:t>
            </a:r>
            <a:r>
              <a:rPr lang="en-US" sz="1000" dirty="0" err="1"/>
              <a:t>percieve</a:t>
            </a:r>
            <a:r>
              <a:rPr lang="en-US" sz="1000" dirty="0"/>
              <a:t> the whole by filling in the missing information. Although the panda above is not complete, enough is present for the eye to complete the shape. When the </a:t>
            </a:r>
            <a:r>
              <a:rPr lang="en-US" sz="1000" i="1" dirty="0"/>
              <a:t>viewer's perception completes a shape</a:t>
            </a:r>
            <a:r>
              <a:rPr lang="en-US" sz="1000" dirty="0"/>
              <a:t>, </a:t>
            </a:r>
            <a:r>
              <a:rPr lang="en-US" sz="1000" b="1" dirty="0"/>
              <a:t>closure</a:t>
            </a:r>
            <a:r>
              <a:rPr lang="en-US" sz="1000" dirty="0"/>
              <a:t> occurs.</a:t>
            </a:r>
          </a:p>
          <a:p>
            <a:endParaRPr lang="en-US" sz="1000" dirty="0"/>
          </a:p>
          <a:p>
            <a:r>
              <a:rPr lang="en-US" sz="1000" b="1" dirty="0"/>
              <a:t>4</a:t>
            </a:r>
            <a:r>
              <a:rPr lang="en-US" sz="1000" b="1" baseline="30000" dirty="0"/>
              <a:t>th</a:t>
            </a:r>
            <a:r>
              <a:rPr lang="en-US" sz="1000" b="1" dirty="0"/>
              <a:t> Image (15 figures/tree)</a:t>
            </a:r>
          </a:p>
          <a:p>
            <a:r>
              <a:rPr lang="en-US" sz="1000" i="1" dirty="0"/>
              <a:t>Proximity</a:t>
            </a:r>
            <a:r>
              <a:rPr lang="en-US" sz="1000" dirty="0"/>
              <a:t> occurs when elements are placed close together. They tend to be perceived as a group. The fifteen figures above form a</a:t>
            </a:r>
            <a:r>
              <a:rPr lang="en-US" sz="1000" i="1" dirty="0"/>
              <a:t> unified whole</a:t>
            </a:r>
            <a:r>
              <a:rPr lang="en-US" sz="1000" dirty="0"/>
              <a:t> (the shape of a tree) because of their </a:t>
            </a:r>
            <a:r>
              <a:rPr lang="en-US" sz="1000" b="1" dirty="0"/>
              <a:t>proximity</a:t>
            </a:r>
            <a:r>
              <a:rPr lang="en-US" sz="1000" dirty="0"/>
              <a:t>.</a:t>
            </a:r>
          </a:p>
        </p:txBody>
      </p:sp>
      <p:sp>
        <p:nvSpPr>
          <p:cNvPr id="4" name="Slide Number Placeholder 3"/>
          <p:cNvSpPr>
            <a:spLocks noGrp="1"/>
          </p:cNvSpPr>
          <p:nvPr>
            <p:ph type="sldNum" sz="quarter" idx="10"/>
          </p:nvPr>
        </p:nvSpPr>
        <p:spPr/>
        <p:txBody>
          <a:bodyPr/>
          <a:lstStyle/>
          <a:p>
            <a:fld id="{779A035B-5DEA-40A1-8D08-244C86C57E36}" type="slidenum">
              <a:rPr lang="en-IE" smtClean="0"/>
              <a:t>31</a:t>
            </a:fld>
            <a:endParaRPr lang="en-IE"/>
          </a:p>
        </p:txBody>
      </p:sp>
    </p:spTree>
    <p:extLst>
      <p:ext uri="{BB962C8B-B14F-4D97-AF65-F5344CB8AC3E}">
        <p14:creationId xmlns:p14="http://schemas.microsoft.com/office/powerpoint/2010/main" val="3871506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similarity occurs, an object can be </a:t>
            </a:r>
            <a:r>
              <a:rPr lang="en-US" dirty="0" err="1"/>
              <a:t>emphasised</a:t>
            </a:r>
            <a:r>
              <a:rPr lang="en-US" dirty="0"/>
              <a:t> if it is</a:t>
            </a:r>
            <a:r>
              <a:rPr lang="en-US" i="1" dirty="0"/>
              <a:t> dissimilar</a:t>
            </a:r>
            <a:r>
              <a:rPr lang="en-US" dirty="0"/>
              <a:t> to the others. This is called </a:t>
            </a:r>
            <a:r>
              <a:rPr lang="en-US" b="1" dirty="0" err="1"/>
              <a:t>anomally</a:t>
            </a:r>
            <a:r>
              <a:rPr lang="en-US" dirty="0"/>
              <a: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32</a:t>
            </a:fld>
            <a:endParaRPr lang="en-IE"/>
          </a:p>
        </p:txBody>
      </p:sp>
    </p:spTree>
    <p:extLst>
      <p:ext uri="{BB962C8B-B14F-4D97-AF65-F5344CB8AC3E}">
        <p14:creationId xmlns:p14="http://schemas.microsoft.com/office/powerpoint/2010/main" val="4226990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Here’s what we notice from each of the illustrations: </a:t>
            </a:r>
          </a:p>
          <a:p>
            <a:endParaRPr lang="en-US" sz="1000" dirty="0"/>
          </a:p>
          <a:p>
            <a:r>
              <a:rPr lang="en-US" sz="1000" b="1" dirty="0"/>
              <a:t>Proximity: </a:t>
            </a:r>
          </a:p>
          <a:p>
            <a:r>
              <a:rPr lang="en-US" sz="1000" dirty="0"/>
              <a:t>We see three rows of dots instead of four columns of dots because they are closer horizontally than vertically. </a:t>
            </a:r>
          </a:p>
          <a:p>
            <a:endParaRPr lang="en-US" sz="1000" dirty="0"/>
          </a:p>
          <a:p>
            <a:r>
              <a:rPr lang="en-US" sz="1000" b="1" dirty="0"/>
              <a:t>Similarity:</a:t>
            </a:r>
            <a:r>
              <a:rPr lang="en-US" sz="1000" dirty="0"/>
              <a:t> We see similar looking objects as part of the same group. </a:t>
            </a:r>
          </a:p>
          <a:p>
            <a:endParaRPr lang="en-US" sz="1000" dirty="0"/>
          </a:p>
          <a:p>
            <a:r>
              <a:rPr lang="en-US" sz="1000" b="1" dirty="0"/>
              <a:t>Enclosure: </a:t>
            </a:r>
            <a:r>
              <a:rPr lang="en-US" sz="1000" dirty="0"/>
              <a:t>We group the first four and last four dots as two rows instead of eight dots. </a:t>
            </a:r>
          </a:p>
          <a:p>
            <a:endParaRPr lang="en-US" sz="1000" dirty="0"/>
          </a:p>
          <a:p>
            <a:r>
              <a:rPr lang="en-US" sz="1000" b="1" dirty="0"/>
              <a:t>Closure: </a:t>
            </a:r>
            <a:r>
              <a:rPr lang="en-US" sz="1000" dirty="0"/>
              <a:t>We automatically close the square and circle instead of seeing three disconnected paths. </a:t>
            </a:r>
          </a:p>
          <a:p>
            <a:endParaRPr lang="en-US" sz="1000" dirty="0"/>
          </a:p>
          <a:p>
            <a:r>
              <a:rPr lang="en-US" sz="1000" b="1" dirty="0"/>
              <a:t>Continuity: </a:t>
            </a:r>
            <a:r>
              <a:rPr lang="en-US" sz="1000" dirty="0"/>
              <a:t>We see one continuous path instead of three arbitrary ones. </a:t>
            </a:r>
          </a:p>
          <a:p>
            <a:endParaRPr lang="en-US" sz="1000" dirty="0"/>
          </a:p>
          <a:p>
            <a:r>
              <a:rPr lang="en-US" sz="1000" b="1" dirty="0"/>
              <a:t>Connection: </a:t>
            </a:r>
            <a:r>
              <a:rPr lang="en-US" sz="1000" dirty="0"/>
              <a:t>We group the connected dots as belonging to the same group. </a:t>
            </a:r>
          </a:p>
          <a:p>
            <a:endParaRPr lang="en-US" sz="1000" dirty="0"/>
          </a:p>
          <a:p>
            <a:r>
              <a:rPr lang="en-US" sz="1000" b="1" dirty="0"/>
              <a:t>Symmetry: </a:t>
            </a:r>
            <a:r>
              <a:rPr lang="en-US" sz="1000" dirty="0"/>
              <a:t>We see three pairs of symmetrical brackets rather than six individual brackets. </a:t>
            </a:r>
          </a:p>
          <a:p>
            <a:endParaRPr lang="en-US" sz="1000" dirty="0"/>
          </a:p>
          <a:p>
            <a:r>
              <a:rPr lang="en-US" sz="1000" b="1" dirty="0"/>
              <a:t>Figure &amp; ground: </a:t>
            </a:r>
            <a:r>
              <a:rPr lang="en-US" sz="1000" dirty="0"/>
              <a:t>We either notice the two faces, or the vase. Whichever we notice becomes the figure, and the other the ground</a:t>
            </a:r>
          </a:p>
          <a:p>
            <a:endParaRPr lang="en-US" sz="1000" dirty="0"/>
          </a:p>
          <a:p>
            <a:endParaRPr lang="en-US" sz="1000" dirty="0"/>
          </a:p>
          <a:p>
            <a:endParaRPr lang="en-IE" sz="1000" dirty="0"/>
          </a:p>
        </p:txBody>
      </p:sp>
      <p:sp>
        <p:nvSpPr>
          <p:cNvPr id="4" name="Slide Number Placeholder 3"/>
          <p:cNvSpPr>
            <a:spLocks noGrp="1"/>
          </p:cNvSpPr>
          <p:nvPr>
            <p:ph type="sldNum" sz="quarter" idx="10"/>
          </p:nvPr>
        </p:nvSpPr>
        <p:spPr/>
        <p:txBody>
          <a:bodyPr/>
          <a:lstStyle/>
          <a:p>
            <a:fld id="{779A035B-5DEA-40A1-8D08-244C86C57E36}" type="slidenum">
              <a:rPr lang="en-IE" smtClean="0"/>
              <a:t>35</a:t>
            </a:fld>
            <a:endParaRPr lang="en-IE"/>
          </a:p>
        </p:txBody>
      </p:sp>
    </p:spTree>
    <p:extLst>
      <p:ext uri="{BB962C8B-B14F-4D97-AF65-F5344CB8AC3E}">
        <p14:creationId xmlns:p14="http://schemas.microsoft.com/office/powerpoint/2010/main" val="1159128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36</a:t>
            </a:fld>
            <a:endParaRPr lang="en-IE"/>
          </a:p>
        </p:txBody>
      </p:sp>
    </p:spTree>
    <p:extLst>
      <p:ext uri="{BB962C8B-B14F-4D97-AF65-F5344CB8AC3E}">
        <p14:creationId xmlns:p14="http://schemas.microsoft.com/office/powerpoint/2010/main" val="2019536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consider the following visualization from </a:t>
            </a:r>
            <a:r>
              <a:rPr lang="en-US" u="sng" dirty="0">
                <a:hlinkClick r:id="rId3"/>
              </a:rPr>
              <a:t>Recorded Future</a:t>
            </a:r>
            <a:r>
              <a:rPr lang="en-US" dirty="0"/>
              <a:t>, a web intelligence company. This visualization compares the mentions of Apple, Google, and Microsoft across the web over the next five years.</a:t>
            </a:r>
          </a:p>
          <a:p>
            <a:endParaRPr lang="en-US" dirty="0"/>
          </a:p>
          <a:p>
            <a:r>
              <a:rPr lang="en-US" dirty="0"/>
              <a:t>This visualization features two chart types – An area chart, which is grayed out in the background, and a bubble chart, which is color-coded in the foreground.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37</a:t>
            </a:fld>
            <a:endParaRPr lang="en-IE"/>
          </a:p>
        </p:txBody>
      </p:sp>
    </p:spTree>
    <p:extLst>
      <p:ext uri="{BB962C8B-B14F-4D97-AF65-F5344CB8AC3E}">
        <p14:creationId xmlns:p14="http://schemas.microsoft.com/office/powerpoint/2010/main" val="1475245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38</a:t>
            </a:fld>
            <a:endParaRPr lang="en-IE"/>
          </a:p>
        </p:txBody>
      </p:sp>
    </p:spTree>
    <p:extLst>
      <p:ext uri="{BB962C8B-B14F-4D97-AF65-F5344CB8AC3E}">
        <p14:creationId xmlns:p14="http://schemas.microsoft.com/office/powerpoint/2010/main" val="313170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1200"/>
            <a:r>
              <a:rPr lang="en-IE" sz="1000" dirty="0"/>
              <a:t>Reference:</a:t>
            </a:r>
          </a:p>
          <a:p>
            <a:pPr defTabSz="911200"/>
            <a:r>
              <a:rPr lang="en-US" altLang="en-US" sz="1000" dirty="0">
                <a:latin typeface="Arial Unicode MS" pitchFamily="34" charset="-128"/>
              </a:rPr>
              <a:t>Edward </a:t>
            </a:r>
            <a:r>
              <a:rPr lang="en-US" altLang="en-US" sz="1000" dirty="0" err="1">
                <a:latin typeface="Arial Unicode MS" pitchFamily="34" charset="-128"/>
              </a:rPr>
              <a:t>Tufte</a:t>
            </a:r>
            <a:r>
              <a:rPr lang="en-US" altLang="en-US" sz="1000" dirty="0">
                <a:latin typeface="Arial Unicode MS" pitchFamily="34" charset="-128"/>
              </a:rPr>
              <a:t> (2001), </a:t>
            </a:r>
            <a:r>
              <a:rPr lang="en-US" altLang="en-US" sz="1000" i="1" dirty="0">
                <a:latin typeface="Arial Unicode MS" pitchFamily="34" charset="-128"/>
              </a:rPr>
              <a:t>The Visual Display of Quantitative Information. </a:t>
            </a:r>
          </a:p>
          <a:p>
            <a:pPr defTabSz="911200"/>
            <a:r>
              <a:rPr lang="en-US" sz="1000" dirty="0"/>
              <a:t>Graphics Press USA; 2nd edition </a:t>
            </a:r>
            <a:r>
              <a:rPr lang="en-US" sz="1000" dirty="0" err="1"/>
              <a:t>edition</a:t>
            </a:r>
            <a:r>
              <a:rPr lang="en-US" sz="1000" dirty="0"/>
              <a:t> </a:t>
            </a:r>
          </a:p>
          <a:p>
            <a:pPr defTabSz="911200"/>
            <a:r>
              <a:rPr lang="en-IE" sz="1000" dirty="0"/>
              <a:t>ISBN-10: 0961392142</a:t>
            </a:r>
          </a:p>
          <a:p>
            <a:pPr defTabSz="911200"/>
            <a:endParaRPr lang="en-US" altLang="en-US" i="1" dirty="0">
              <a:latin typeface="Arial Unicode MS" pitchFamily="34" charset="-128"/>
            </a:endParaRP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a:t>
            </a:fld>
            <a:endParaRPr lang="en-IE"/>
          </a:p>
        </p:txBody>
      </p:sp>
    </p:spTree>
    <p:extLst>
      <p:ext uri="{BB962C8B-B14F-4D97-AF65-F5344CB8AC3E}">
        <p14:creationId xmlns:p14="http://schemas.microsoft.com/office/powerpoint/2010/main" val="4121531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2400" b="1" dirty="0"/>
              <a:t>Explanatory      </a:t>
            </a:r>
          </a:p>
          <a:p>
            <a:r>
              <a:rPr lang="en-IE" sz="2400" b="1" dirty="0"/>
              <a:t>Exploratory</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5</a:t>
            </a:fld>
            <a:endParaRPr lang="en-IE"/>
          </a:p>
        </p:txBody>
      </p:sp>
    </p:spTree>
    <p:extLst>
      <p:ext uri="{BB962C8B-B14F-4D97-AF65-F5344CB8AC3E}">
        <p14:creationId xmlns:p14="http://schemas.microsoft.com/office/powerpoint/2010/main" val="267518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bulk of business dashboards that we come across in day-to-day scenarios fall in this category. </a:t>
            </a:r>
          </a:p>
          <a:p>
            <a:endParaRPr lang="en-US" dirty="0"/>
          </a:p>
          <a:p>
            <a:endParaRPr lang="en-US" dirty="0"/>
          </a:p>
        </p:txBody>
      </p:sp>
      <p:sp>
        <p:nvSpPr>
          <p:cNvPr id="4" name="Slide Number Placeholder 3"/>
          <p:cNvSpPr>
            <a:spLocks noGrp="1"/>
          </p:cNvSpPr>
          <p:nvPr>
            <p:ph type="sldNum" sz="quarter" idx="10"/>
          </p:nvPr>
        </p:nvSpPr>
        <p:spPr/>
        <p:txBody>
          <a:bodyPr/>
          <a:lstStyle/>
          <a:p>
            <a:fld id="{779A035B-5DEA-40A1-8D08-244C86C57E36}" type="slidenum">
              <a:rPr lang="en-IE" smtClean="0"/>
              <a:t>6</a:t>
            </a:fld>
            <a:endParaRPr lang="en-IE"/>
          </a:p>
        </p:txBody>
      </p:sp>
    </p:spTree>
    <p:extLst>
      <p:ext uri="{BB962C8B-B14F-4D97-AF65-F5344CB8AC3E}">
        <p14:creationId xmlns:p14="http://schemas.microsoft.com/office/powerpoint/2010/main" val="243721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7</a:t>
            </a:fld>
            <a:endParaRPr lang="en-IE"/>
          </a:p>
        </p:txBody>
      </p:sp>
    </p:spTree>
    <p:extLst>
      <p:ext uri="{BB962C8B-B14F-4D97-AF65-F5344CB8AC3E}">
        <p14:creationId xmlns:p14="http://schemas.microsoft.com/office/powerpoint/2010/main" val="287705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is Explanation here?</a:t>
            </a:r>
          </a:p>
        </p:txBody>
      </p:sp>
      <p:sp>
        <p:nvSpPr>
          <p:cNvPr id="4" name="Slide Number Placeholder 3"/>
          <p:cNvSpPr>
            <a:spLocks noGrp="1"/>
          </p:cNvSpPr>
          <p:nvPr>
            <p:ph type="sldNum" sz="quarter" idx="10"/>
          </p:nvPr>
        </p:nvSpPr>
        <p:spPr/>
        <p:txBody>
          <a:bodyPr/>
          <a:lstStyle/>
          <a:p>
            <a:fld id="{779A035B-5DEA-40A1-8D08-244C86C57E36}" type="slidenum">
              <a:rPr lang="en-IE" smtClean="0"/>
              <a:t>8</a:t>
            </a:fld>
            <a:endParaRPr lang="en-IE"/>
          </a:p>
        </p:txBody>
      </p:sp>
    </p:spTree>
    <p:extLst>
      <p:ext uri="{BB962C8B-B14F-4D97-AF65-F5344CB8AC3E}">
        <p14:creationId xmlns:p14="http://schemas.microsoft.com/office/powerpoint/2010/main" val="50787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Exploratory visuals offer the viewer many dimensions to a data set, or compares multiple data sets with each other. </a:t>
            </a:r>
          </a:p>
          <a:p>
            <a:endParaRPr lang="en-US" dirty="0"/>
          </a:p>
          <a:p>
            <a:r>
              <a:rPr lang="en-US" dirty="0"/>
              <a:t>They invite the viewer to explore the visual, ask questions along the way, and find answers to those questions</a:t>
            </a:r>
          </a:p>
          <a:p>
            <a:endParaRPr lang="en-US" dirty="0"/>
          </a:p>
          <a:p>
            <a:r>
              <a:rPr lang="en-US" dirty="0"/>
              <a:t>From Washington Post:</a:t>
            </a:r>
          </a:p>
          <a:p>
            <a:endParaRPr lang="en-US" dirty="0"/>
          </a:p>
          <a:p>
            <a:r>
              <a:rPr lang="en-US" i="1" dirty="0"/>
              <a:t>As with many words in the State of the Union addresses, many instances of country names point to contemporaneous events. This is the case with the following words, which would explain the almost isolated reference of Vietnam in the 1960s (the Vietnam War), the bubbling of “Korea” in the 1950s (the Korean War) and the rise in “Iraq,” “Iran” and “</a:t>
            </a:r>
            <a:r>
              <a:rPr lang="en-US" i="1" dirty="0" err="1"/>
              <a:t>Afghanistan”mentions</a:t>
            </a:r>
            <a:r>
              <a:rPr lang="en-US" i="1" dirty="0"/>
              <a:t> in recent decades.</a:t>
            </a:r>
          </a:p>
          <a:p>
            <a:r>
              <a:rPr lang="en-US" i="1" dirty="0"/>
              <a:t>“Names of countries get mentioned,” said Fields, “when they demand national attention, usually because of a military situation.”</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9</a:t>
            </a:fld>
            <a:endParaRPr lang="en-IE"/>
          </a:p>
        </p:txBody>
      </p:sp>
    </p:spTree>
    <p:extLst>
      <p:ext uri="{BB962C8B-B14F-4D97-AF65-F5344CB8AC3E}">
        <p14:creationId xmlns:p14="http://schemas.microsoft.com/office/powerpoint/2010/main" val="34163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8334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0054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9821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99771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3564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27348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3CF0F41B-DA27-4A73-B4FF-A1F6B66ABC96}" type="datetimeFigureOut">
              <a:rPr lang="en-IE" smtClean="0"/>
              <a:t>06/02/2018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3149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CF0F41B-DA27-4A73-B4FF-A1F6B66ABC96}" type="datetimeFigureOut">
              <a:rPr lang="en-IE" smtClean="0"/>
              <a:t>06/02/2018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68336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0F41B-DA27-4A73-B4FF-A1F6B66ABC96}" type="datetimeFigureOut">
              <a:rPr lang="en-IE" smtClean="0"/>
              <a:t>06/02/2018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434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69797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1570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0F41B-DA27-4A73-B4FF-A1F6B66ABC96}" type="datetimeFigureOut">
              <a:rPr lang="en-IE" smtClean="0"/>
              <a:t>06/02/2018</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20649-7533-4FB4-8F3D-9EA25AA832BF}" type="slidenum">
              <a:rPr lang="en-IE" smtClean="0"/>
              <a:t>‹#›</a:t>
            </a:fld>
            <a:endParaRPr lang="en-IE"/>
          </a:p>
        </p:txBody>
      </p:sp>
    </p:spTree>
    <p:extLst>
      <p:ext uri="{BB962C8B-B14F-4D97-AF65-F5344CB8AC3E}">
        <p14:creationId xmlns:p14="http://schemas.microsoft.com/office/powerpoint/2010/main" val="1546209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clipartfest.com/categories/view/dGhpbmtpbmcgbGlnaHQgYnVsYiBjbGlwYXJ0/thinking-light-bulb-clipart.htm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rceptualedge.com/articles/ie/visual_perception.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graphicdesign.spokanefalls.edu/tutorials/process/gestaltprinciples/gestalt.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www.irishtimes.com/news/education/over-70-of-students-drop-out-of-certain-college-courses-1.2929551"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77000" y="371475"/>
            <a:ext cx="5715000" cy="4286250"/>
          </a:xfrm>
          <a:prstGeom prst="rect">
            <a:avLst/>
          </a:prstGeom>
        </p:spPr>
      </p:pic>
      <p:sp>
        <p:nvSpPr>
          <p:cNvPr id="2" name="Title 1"/>
          <p:cNvSpPr>
            <a:spLocks noGrp="1"/>
          </p:cNvSpPr>
          <p:nvPr>
            <p:ph type="ctrTitle"/>
          </p:nvPr>
        </p:nvSpPr>
        <p:spPr>
          <a:xfrm>
            <a:off x="-898566" y="2452399"/>
            <a:ext cx="9144000" cy="2387600"/>
          </a:xfrm>
        </p:spPr>
        <p:txBody>
          <a:bodyPr>
            <a:normAutofit/>
          </a:bodyPr>
          <a:lstStyle/>
          <a:p>
            <a:r>
              <a:rPr lang="en-IE" dirty="0"/>
              <a:t>Principles of Data </a:t>
            </a:r>
            <a:br>
              <a:rPr lang="en-IE" dirty="0"/>
            </a:br>
            <a:r>
              <a:rPr lang="en-IE" dirty="0"/>
              <a:t>Visualization</a:t>
            </a:r>
          </a:p>
        </p:txBody>
      </p:sp>
      <p:sp>
        <p:nvSpPr>
          <p:cNvPr id="3" name="Subtitle 2"/>
          <p:cNvSpPr>
            <a:spLocks noGrp="1"/>
          </p:cNvSpPr>
          <p:nvPr>
            <p:ph type="subTitle" idx="1"/>
          </p:nvPr>
        </p:nvSpPr>
        <p:spPr>
          <a:xfrm>
            <a:off x="-898566" y="5120640"/>
            <a:ext cx="9144000" cy="1467196"/>
          </a:xfrm>
        </p:spPr>
        <p:txBody>
          <a:bodyPr/>
          <a:lstStyle/>
          <a:p>
            <a:r>
              <a:rPr lang="en-IE" dirty="0"/>
              <a:t>MSc in Data Analytics</a:t>
            </a:r>
            <a:br>
              <a:rPr lang="en-IE" dirty="0"/>
            </a:br>
            <a:br>
              <a:rPr lang="en-IE" dirty="0"/>
            </a:br>
            <a:r>
              <a:rPr lang="en-IE" dirty="0"/>
              <a:t>Noel Cosgrave</a:t>
            </a:r>
          </a:p>
        </p:txBody>
      </p:sp>
    </p:spTree>
    <p:extLst>
      <p:ext uri="{BB962C8B-B14F-4D97-AF65-F5344CB8AC3E}">
        <p14:creationId xmlns:p14="http://schemas.microsoft.com/office/powerpoint/2010/main" val="21147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795" y="2091061"/>
            <a:ext cx="9669609" cy="4637130"/>
          </a:xfrm>
          <a:prstGeom prst="rect">
            <a:avLst/>
          </a:prstGeom>
        </p:spPr>
      </p:pic>
      <p:sp>
        <p:nvSpPr>
          <p:cNvPr id="2" name="Title 1"/>
          <p:cNvSpPr>
            <a:spLocks noGrp="1"/>
          </p:cNvSpPr>
          <p:nvPr>
            <p:ph type="title"/>
          </p:nvPr>
        </p:nvSpPr>
        <p:spPr/>
        <p:txBody>
          <a:bodyPr/>
          <a:lstStyle/>
          <a:p>
            <a:r>
              <a:rPr lang="en-IE" dirty="0"/>
              <a:t>Exploratory Visualization</a:t>
            </a:r>
          </a:p>
        </p:txBody>
      </p:sp>
      <p:sp>
        <p:nvSpPr>
          <p:cNvPr id="3" name="Content Placeholder 2"/>
          <p:cNvSpPr>
            <a:spLocks noGrp="1"/>
          </p:cNvSpPr>
          <p:nvPr>
            <p:ph idx="1"/>
          </p:nvPr>
        </p:nvSpPr>
        <p:spPr>
          <a:xfrm>
            <a:off x="593073" y="1436519"/>
            <a:ext cx="10416702" cy="4351338"/>
          </a:xfrm>
        </p:spPr>
        <p:txBody>
          <a:bodyPr>
            <a:normAutofit/>
          </a:bodyPr>
          <a:lstStyle/>
          <a:p>
            <a:r>
              <a:rPr lang="en-US" dirty="0"/>
              <a:t>Issues</a:t>
            </a:r>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sp>
        <p:nvSpPr>
          <p:cNvPr id="6" name="Rectangle 5"/>
          <p:cNvSpPr/>
          <p:nvPr/>
        </p:nvSpPr>
        <p:spPr>
          <a:xfrm>
            <a:off x="2905211" y="6605081"/>
            <a:ext cx="6096000" cy="246221"/>
          </a:xfrm>
          <a:prstGeom prst="rect">
            <a:avLst/>
          </a:prstGeom>
        </p:spPr>
        <p:txBody>
          <a:bodyPr>
            <a:spAutoFit/>
          </a:bodyPr>
          <a:lstStyle/>
          <a:p>
            <a:r>
              <a:rPr lang="en-IE" sz="1000" dirty="0"/>
              <a:t>Image source: https://www.washingtonpost.com/graphics/politics/2016-sotu/language/</a:t>
            </a:r>
          </a:p>
        </p:txBody>
      </p:sp>
    </p:spTree>
    <p:extLst>
      <p:ext uri="{BB962C8B-B14F-4D97-AF65-F5344CB8AC3E}">
        <p14:creationId xmlns:p14="http://schemas.microsoft.com/office/powerpoint/2010/main" val="558627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Exploratory Analysis</a:t>
            </a:r>
          </a:p>
        </p:txBody>
      </p:sp>
      <p:sp>
        <p:nvSpPr>
          <p:cNvPr id="3" name="Content Placeholder 2"/>
          <p:cNvSpPr>
            <a:spLocks noGrp="1"/>
          </p:cNvSpPr>
          <p:nvPr>
            <p:ph idx="1"/>
          </p:nvPr>
        </p:nvSpPr>
        <p:spPr>
          <a:xfrm>
            <a:off x="838200" y="1825625"/>
            <a:ext cx="10416702" cy="4351338"/>
          </a:xfrm>
        </p:spPr>
        <p:txBody>
          <a:bodyPr>
            <a:normAutofit/>
          </a:bodyPr>
          <a:lstStyle/>
          <a:p>
            <a:r>
              <a:rPr lang="en-US" sz="4000" dirty="0"/>
              <a:t>Viewers can find many insights from a </a:t>
            </a:r>
            <a:br>
              <a:rPr lang="en-US" sz="4000" dirty="0"/>
            </a:br>
            <a:r>
              <a:rPr lang="en-US" sz="4000" dirty="0"/>
              <a:t>single visualization</a:t>
            </a:r>
          </a:p>
          <a:p>
            <a:r>
              <a:rPr lang="en-US" sz="4000" dirty="0"/>
              <a:t>This type of visualization can accomplish the following tasks:</a:t>
            </a:r>
          </a:p>
          <a:p>
            <a:pPr lvl="1"/>
            <a:r>
              <a:rPr lang="en-US" sz="3200" dirty="0"/>
              <a:t>Pose new questions</a:t>
            </a:r>
          </a:p>
          <a:p>
            <a:pPr lvl="1"/>
            <a:r>
              <a:rPr lang="en-US" sz="3200" dirty="0"/>
              <a:t>Explore and discover</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5157390" y="4394200"/>
            <a:ext cx="7034610" cy="2184400"/>
          </a:xfrm>
          <a:prstGeom prst="rect">
            <a:avLst/>
          </a:prstGeom>
        </p:spPr>
      </p:pic>
      <p:sp>
        <p:nvSpPr>
          <p:cNvPr id="6" name="TextBox 5"/>
          <p:cNvSpPr txBox="1"/>
          <p:nvPr/>
        </p:nvSpPr>
        <p:spPr>
          <a:xfrm>
            <a:off x="7897933" y="4074597"/>
            <a:ext cx="3009900" cy="369332"/>
          </a:xfrm>
          <a:prstGeom prst="rect">
            <a:avLst/>
          </a:prstGeom>
          <a:noFill/>
        </p:spPr>
        <p:txBody>
          <a:bodyPr wrap="square" rtlCol="0">
            <a:spAutoFit/>
          </a:bodyPr>
          <a:lstStyle/>
          <a:p>
            <a:r>
              <a:rPr lang="en-IE" i="1" dirty="0"/>
              <a:t>Nationalism</a:t>
            </a:r>
          </a:p>
        </p:txBody>
      </p:sp>
      <p:sp>
        <p:nvSpPr>
          <p:cNvPr id="7" name="Rectangle 6"/>
          <p:cNvSpPr/>
          <p:nvPr/>
        </p:nvSpPr>
        <p:spPr>
          <a:xfrm>
            <a:off x="6448511" y="6611779"/>
            <a:ext cx="6096000" cy="246221"/>
          </a:xfrm>
          <a:prstGeom prst="rect">
            <a:avLst/>
          </a:prstGeom>
        </p:spPr>
        <p:txBody>
          <a:bodyPr>
            <a:spAutoFit/>
          </a:bodyPr>
          <a:lstStyle/>
          <a:p>
            <a:r>
              <a:rPr lang="en-IE" sz="1000" dirty="0"/>
              <a:t>Image source: https://www.washingtonpost.com/graphics/politics/2016-sotu/language/</a:t>
            </a:r>
          </a:p>
        </p:txBody>
      </p:sp>
    </p:spTree>
    <p:extLst>
      <p:ext uri="{BB962C8B-B14F-4D97-AF65-F5344CB8AC3E}">
        <p14:creationId xmlns:p14="http://schemas.microsoft.com/office/powerpoint/2010/main" val="1806853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1421049" y="2537130"/>
            <a:ext cx="9753600" cy="3362325"/>
          </a:xfrm>
          <a:prstGeom prst="rect">
            <a:avLst/>
          </a:prstGeom>
        </p:spPr>
      </p:pic>
      <p:sp>
        <p:nvSpPr>
          <p:cNvPr id="7" name="Content Placeholder 2"/>
          <p:cNvSpPr>
            <a:spLocks noGrp="1"/>
          </p:cNvSpPr>
          <p:nvPr>
            <p:ph idx="1"/>
          </p:nvPr>
        </p:nvSpPr>
        <p:spPr>
          <a:xfrm>
            <a:off x="937098" y="1787525"/>
            <a:ext cx="10416702" cy="4351338"/>
          </a:xfrm>
        </p:spPr>
        <p:txBody>
          <a:bodyPr>
            <a:normAutofit/>
          </a:bodyPr>
          <a:lstStyle/>
          <a:p>
            <a:r>
              <a:rPr lang="en-US" sz="4000" dirty="0"/>
              <a:t>Analyze simple visualization</a:t>
            </a:r>
          </a:p>
        </p:txBody>
      </p:sp>
    </p:spTree>
    <p:extLst>
      <p:ext uri="{BB962C8B-B14F-4D97-AF65-F5344CB8AC3E}">
        <p14:creationId xmlns:p14="http://schemas.microsoft.com/office/powerpoint/2010/main" val="1515125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Our Eyes and the Brain</a:t>
            </a:r>
          </a:p>
        </p:txBody>
      </p:sp>
      <p:sp>
        <p:nvSpPr>
          <p:cNvPr id="3" name="Content Placeholder 2"/>
          <p:cNvSpPr>
            <a:spLocks noGrp="1"/>
          </p:cNvSpPr>
          <p:nvPr>
            <p:ph idx="1"/>
          </p:nvPr>
        </p:nvSpPr>
        <p:spPr>
          <a:xfrm>
            <a:off x="838200" y="1825625"/>
            <a:ext cx="7607300" cy="4351338"/>
          </a:xfrm>
        </p:spPr>
        <p:txBody>
          <a:bodyPr>
            <a:normAutofit/>
          </a:bodyPr>
          <a:lstStyle/>
          <a:p>
            <a:r>
              <a:rPr lang="en-US" sz="4000" dirty="0"/>
              <a:t>When we look at a visual, our eyes and our brain work in parallel to take in new information, and break it into small chunks</a:t>
            </a:r>
          </a:p>
          <a:p>
            <a:r>
              <a:rPr lang="en-US" sz="4000" dirty="0"/>
              <a:t>Then both the eyes and the brain process the chunks in parallel to find meaning</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ectangle 3"/>
          <p:cNvSpPr/>
          <p:nvPr/>
        </p:nvSpPr>
        <p:spPr>
          <a:xfrm>
            <a:off x="4189533" y="6396335"/>
            <a:ext cx="8002467" cy="461665"/>
          </a:xfrm>
          <a:prstGeom prst="rect">
            <a:avLst/>
          </a:prstGeom>
        </p:spPr>
        <p:txBody>
          <a:bodyPr wrap="square">
            <a:spAutoFit/>
          </a:bodyPr>
          <a:lstStyle/>
          <a:p>
            <a:pPr algn="r"/>
            <a:r>
              <a:rPr lang="en-IE" sz="800" dirty="0"/>
              <a:t>Images sourced from:</a:t>
            </a:r>
            <a:br>
              <a:rPr lang="en-IE" sz="800" dirty="0"/>
            </a:br>
            <a:r>
              <a:rPr lang="en-IE" sz="800" dirty="0"/>
              <a:t>http://www.drthomasphillips.com/eyes-windows-to-your-health/</a:t>
            </a:r>
          </a:p>
          <a:p>
            <a:pPr algn="r"/>
            <a:r>
              <a:rPr lang="en-IE" sz="800" dirty="0"/>
              <a:t>https://www.wired.com/2014/07/everything-you-need-to-know-about-the-10-brain-myth-explained-in-60-seconds/</a:t>
            </a:r>
          </a:p>
        </p:txBody>
      </p:sp>
      <p:pic>
        <p:nvPicPr>
          <p:cNvPr id="6" name="Picture 5"/>
          <p:cNvPicPr>
            <a:picLocks noChangeAspect="1"/>
          </p:cNvPicPr>
          <p:nvPr/>
        </p:nvPicPr>
        <p:blipFill>
          <a:blip r:embed="rId4"/>
          <a:stretch>
            <a:fillRect/>
          </a:stretch>
        </p:blipFill>
        <p:spPr>
          <a:xfrm>
            <a:off x="9045575" y="2769394"/>
            <a:ext cx="2559126" cy="1231900"/>
          </a:xfrm>
          <a:prstGeom prst="rect">
            <a:avLst/>
          </a:prstGeom>
        </p:spPr>
      </p:pic>
      <p:pic>
        <p:nvPicPr>
          <p:cNvPr id="7" name="Picture 6"/>
          <p:cNvPicPr>
            <a:picLocks noChangeAspect="1"/>
          </p:cNvPicPr>
          <p:nvPr/>
        </p:nvPicPr>
        <p:blipFill>
          <a:blip r:embed="rId5"/>
          <a:stretch>
            <a:fillRect/>
          </a:stretch>
        </p:blipFill>
        <p:spPr>
          <a:xfrm>
            <a:off x="8931351" y="4220666"/>
            <a:ext cx="2673350" cy="2138680"/>
          </a:xfrm>
          <a:prstGeom prst="rect">
            <a:avLst/>
          </a:prstGeom>
        </p:spPr>
      </p:pic>
    </p:spTree>
    <p:extLst>
      <p:ext uri="{BB962C8B-B14F-4D97-AF65-F5344CB8AC3E}">
        <p14:creationId xmlns:p14="http://schemas.microsoft.com/office/powerpoint/2010/main" val="3985780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F4B2-2876-4347-B31C-C6B5E21FDB32}"/>
              </a:ext>
            </a:extLst>
          </p:cNvPr>
          <p:cNvSpPr>
            <a:spLocks noGrp="1"/>
          </p:cNvSpPr>
          <p:nvPr>
            <p:ph type="title"/>
          </p:nvPr>
        </p:nvSpPr>
        <p:spPr/>
        <p:txBody>
          <a:bodyPr/>
          <a:lstStyle/>
          <a:p>
            <a:r>
              <a:rPr lang="en-IE" dirty="0"/>
              <a:t>From Light to Thought (Few, 2004)</a:t>
            </a:r>
          </a:p>
        </p:txBody>
      </p:sp>
      <p:sp>
        <p:nvSpPr>
          <p:cNvPr id="3" name="Content Placeholder 2">
            <a:extLst>
              <a:ext uri="{FF2B5EF4-FFF2-40B4-BE49-F238E27FC236}">
                <a16:creationId xmlns:a16="http://schemas.microsoft.com/office/drawing/2014/main" id="{3078293F-B1ED-411F-8EF4-F5E9B701F45E}"/>
              </a:ext>
            </a:extLst>
          </p:cNvPr>
          <p:cNvSpPr>
            <a:spLocks noGrp="1"/>
          </p:cNvSpPr>
          <p:nvPr>
            <p:ph idx="1"/>
          </p:nvPr>
        </p:nvSpPr>
        <p:spPr/>
        <p:txBody>
          <a:bodyPr/>
          <a:lstStyle/>
          <a:p>
            <a:r>
              <a:rPr lang="en-IE" dirty="0"/>
              <a:t>We don't actually see physical objects; we see light, either emitted by objects or reflected off of their surfaces</a:t>
            </a:r>
          </a:p>
        </p:txBody>
      </p:sp>
      <p:pic>
        <p:nvPicPr>
          <p:cNvPr id="5" name="Picture 4">
            <a:extLst>
              <a:ext uri="{FF2B5EF4-FFF2-40B4-BE49-F238E27FC236}">
                <a16:creationId xmlns:a16="http://schemas.microsoft.com/office/drawing/2014/main" id="{5CE60F91-6191-43C6-B0EE-18B8903323C2}"/>
              </a:ext>
            </a:extLst>
          </p:cNvPr>
          <p:cNvPicPr>
            <a:picLocks noChangeAspect="1"/>
          </p:cNvPicPr>
          <p:nvPr/>
        </p:nvPicPr>
        <p:blipFill>
          <a:blip r:embed="rId3"/>
          <a:stretch>
            <a:fillRect/>
          </a:stretch>
        </p:blipFill>
        <p:spPr>
          <a:xfrm>
            <a:off x="1291238" y="3035710"/>
            <a:ext cx="9609524" cy="3276190"/>
          </a:xfrm>
          <a:prstGeom prst="rect">
            <a:avLst/>
          </a:prstGeom>
        </p:spPr>
      </p:pic>
      <p:sp>
        <p:nvSpPr>
          <p:cNvPr id="6" name="Rectangle 5">
            <a:extLst>
              <a:ext uri="{FF2B5EF4-FFF2-40B4-BE49-F238E27FC236}">
                <a16:creationId xmlns:a16="http://schemas.microsoft.com/office/drawing/2014/main" id="{F4653318-5B9A-4954-B26F-2205C4E3A836}"/>
              </a:ext>
            </a:extLst>
          </p:cNvPr>
          <p:cNvSpPr/>
          <p:nvPr/>
        </p:nvSpPr>
        <p:spPr>
          <a:xfrm>
            <a:off x="2475213" y="6311900"/>
            <a:ext cx="6816738" cy="369332"/>
          </a:xfrm>
          <a:prstGeom prst="rect">
            <a:avLst/>
          </a:prstGeom>
        </p:spPr>
        <p:txBody>
          <a:bodyPr wrap="none">
            <a:spAutoFit/>
          </a:bodyPr>
          <a:lstStyle/>
          <a:p>
            <a:r>
              <a:rPr lang="en-IE" dirty="0"/>
              <a:t>Visual representation of the primary components of visual perception.</a:t>
            </a:r>
          </a:p>
        </p:txBody>
      </p:sp>
    </p:spTree>
    <p:extLst>
      <p:ext uri="{BB962C8B-B14F-4D97-AF65-F5344CB8AC3E}">
        <p14:creationId xmlns:p14="http://schemas.microsoft.com/office/powerpoint/2010/main" val="1146902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DA71D-2944-4D31-A938-4D2B8FDBB6DF}"/>
              </a:ext>
            </a:extLst>
          </p:cNvPr>
          <p:cNvSpPr>
            <a:spLocks noGrp="1"/>
          </p:cNvSpPr>
          <p:nvPr>
            <p:ph type="title"/>
          </p:nvPr>
        </p:nvSpPr>
        <p:spPr/>
        <p:txBody>
          <a:bodyPr/>
          <a:lstStyle/>
          <a:p>
            <a:r>
              <a:rPr lang="en-IE" dirty="0"/>
              <a:t>Role and Limitations of Memory</a:t>
            </a:r>
          </a:p>
        </p:txBody>
      </p:sp>
      <p:sp>
        <p:nvSpPr>
          <p:cNvPr id="3" name="Content Placeholder 2">
            <a:extLst>
              <a:ext uri="{FF2B5EF4-FFF2-40B4-BE49-F238E27FC236}">
                <a16:creationId xmlns:a16="http://schemas.microsoft.com/office/drawing/2014/main" id="{7C6F31EC-6972-4AAC-BDF6-CE60CC36BB5C}"/>
              </a:ext>
            </a:extLst>
          </p:cNvPr>
          <p:cNvSpPr>
            <a:spLocks noGrp="1"/>
          </p:cNvSpPr>
          <p:nvPr>
            <p:ph idx="1"/>
          </p:nvPr>
        </p:nvSpPr>
        <p:spPr>
          <a:xfrm>
            <a:off x="343348" y="1825625"/>
            <a:ext cx="4615927" cy="4351338"/>
          </a:xfrm>
        </p:spPr>
        <p:txBody>
          <a:bodyPr>
            <a:normAutofit fontScale="85000" lnSpcReduction="10000"/>
          </a:bodyPr>
          <a:lstStyle/>
          <a:p>
            <a:r>
              <a:rPr lang="en-IE" dirty="0"/>
              <a:t>There are three fundamental types of memory in the brain: </a:t>
            </a:r>
          </a:p>
          <a:p>
            <a:pPr lvl="1"/>
            <a:r>
              <a:rPr lang="en-IE" dirty="0"/>
              <a:t>Iconic</a:t>
            </a:r>
          </a:p>
          <a:p>
            <a:pPr lvl="2"/>
            <a:r>
              <a:rPr lang="en-IE" i="1" dirty="0"/>
              <a:t>briefly stores what the eyes see until it is either moved into short-term memory for conscious processing or is discarded as non-essential</a:t>
            </a:r>
          </a:p>
          <a:p>
            <a:pPr lvl="1"/>
            <a:r>
              <a:rPr lang="en-IE" dirty="0"/>
              <a:t>Short-term (also known as “working memory”)</a:t>
            </a:r>
          </a:p>
          <a:p>
            <a:pPr lvl="2"/>
            <a:r>
              <a:rPr lang="en-IE" i="1" dirty="0"/>
              <a:t>readily accessible for high-speed processing but limited in capacity</a:t>
            </a:r>
          </a:p>
          <a:p>
            <a:pPr lvl="1"/>
            <a:r>
              <a:rPr lang="en-IE" dirty="0"/>
              <a:t>Long-term</a:t>
            </a:r>
          </a:p>
          <a:p>
            <a:pPr lvl="2"/>
            <a:r>
              <a:rPr lang="en-IE" i="1" dirty="0"/>
              <a:t>maintains and constantly rearranges a complex network of links between memories in an effort to keep memories available and optimally useful</a:t>
            </a:r>
          </a:p>
        </p:txBody>
      </p:sp>
      <p:pic>
        <p:nvPicPr>
          <p:cNvPr id="4" name="Picture 3">
            <a:extLst>
              <a:ext uri="{FF2B5EF4-FFF2-40B4-BE49-F238E27FC236}">
                <a16:creationId xmlns:a16="http://schemas.microsoft.com/office/drawing/2014/main" id="{0FFFA8BF-5CA5-444C-849E-FF88579F7C63}"/>
              </a:ext>
            </a:extLst>
          </p:cNvPr>
          <p:cNvPicPr>
            <a:picLocks noChangeAspect="1"/>
          </p:cNvPicPr>
          <p:nvPr/>
        </p:nvPicPr>
        <p:blipFill>
          <a:blip r:embed="rId3"/>
          <a:stretch>
            <a:fillRect/>
          </a:stretch>
        </p:blipFill>
        <p:spPr>
          <a:xfrm>
            <a:off x="4959275" y="2059632"/>
            <a:ext cx="7232725" cy="4352381"/>
          </a:xfrm>
          <a:prstGeom prst="rect">
            <a:avLst/>
          </a:prstGeom>
        </p:spPr>
      </p:pic>
      <p:sp>
        <p:nvSpPr>
          <p:cNvPr id="5" name="Speech Bubble: Rectangle 4">
            <a:extLst>
              <a:ext uri="{FF2B5EF4-FFF2-40B4-BE49-F238E27FC236}">
                <a16:creationId xmlns:a16="http://schemas.microsoft.com/office/drawing/2014/main" id="{A1246B54-3490-4353-99C6-C28964285FE8}"/>
              </a:ext>
            </a:extLst>
          </p:cNvPr>
          <p:cNvSpPr/>
          <p:nvPr/>
        </p:nvSpPr>
        <p:spPr>
          <a:xfrm>
            <a:off x="10241279" y="230188"/>
            <a:ext cx="1731981" cy="1294271"/>
          </a:xfrm>
          <a:prstGeom prst="wedgeRectCallout">
            <a:avLst>
              <a:gd name="adj1" fmla="val -70600"/>
              <a:gd name="adj2" fmla="val 1258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Exceeds the limits of short-term memory</a:t>
            </a:r>
          </a:p>
        </p:txBody>
      </p:sp>
    </p:spTree>
    <p:extLst>
      <p:ext uri="{BB962C8B-B14F-4D97-AF65-F5344CB8AC3E}">
        <p14:creationId xmlns:p14="http://schemas.microsoft.com/office/powerpoint/2010/main" val="1982522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Eyesight and Memory Working </a:t>
            </a:r>
            <a:br>
              <a:rPr lang="en-US" dirty="0"/>
            </a:br>
            <a:r>
              <a:rPr lang="en-US" dirty="0"/>
              <a:t>in Parallel</a:t>
            </a:r>
            <a:endParaRPr lang="en-IE" dirty="0"/>
          </a:p>
        </p:txBody>
      </p:sp>
      <p:sp>
        <p:nvSpPr>
          <p:cNvPr id="3" name="Content Placeholder 2"/>
          <p:cNvSpPr>
            <a:spLocks noGrp="1"/>
          </p:cNvSpPr>
          <p:nvPr>
            <p:ph idx="1"/>
          </p:nvPr>
        </p:nvSpPr>
        <p:spPr>
          <a:xfrm>
            <a:off x="838200" y="1825625"/>
            <a:ext cx="10416702" cy="4351338"/>
          </a:xfrm>
        </p:spPr>
        <p:txBody>
          <a:bodyPr>
            <a:normAutofit fontScale="77500" lnSpcReduction="20000"/>
          </a:bodyPr>
          <a:lstStyle/>
          <a:p>
            <a:r>
              <a:rPr lang="en-US" sz="4000" dirty="0"/>
              <a:t>Buy oranges!</a:t>
            </a:r>
          </a:p>
          <a:p>
            <a:endParaRPr lang="en-US" sz="4000" dirty="0"/>
          </a:p>
          <a:p>
            <a:endParaRPr lang="en-US" sz="4000" dirty="0"/>
          </a:p>
          <a:p>
            <a:endParaRPr lang="en-US" sz="4000" dirty="0"/>
          </a:p>
          <a:p>
            <a:r>
              <a:rPr lang="en-US" sz="4000" dirty="0"/>
              <a:t>Our eyes first scan the layout of the supermarket</a:t>
            </a:r>
          </a:p>
          <a:p>
            <a:pPr lvl="1"/>
            <a:r>
              <a:rPr lang="en-US" sz="3600" dirty="0"/>
              <a:t>At the same time, our brain processes the various sections of the layout, and instructs the eyes to zone in on the fruits section. </a:t>
            </a:r>
          </a:p>
          <a:p>
            <a:pPr lvl="1"/>
            <a:r>
              <a:rPr lang="en-US" sz="3600" dirty="0"/>
              <a:t>It does this by sending signals about how fruits look from memory</a:t>
            </a:r>
          </a:p>
          <a:p>
            <a:r>
              <a:rPr lang="en-US" sz="4000" dirty="0"/>
              <a:t>The eyes then break the entire scanned area into parts, and scans each part to spot the fruits section. </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3483333" y="2132090"/>
            <a:ext cx="5733333" cy="1247619"/>
          </a:xfrm>
          <a:prstGeom prst="rect">
            <a:avLst/>
          </a:prstGeom>
        </p:spPr>
      </p:pic>
    </p:spTree>
    <p:extLst>
      <p:ext uri="{BB962C8B-B14F-4D97-AF65-F5344CB8AC3E}">
        <p14:creationId xmlns:p14="http://schemas.microsoft.com/office/powerpoint/2010/main" val="7481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Memory in Vision</a:t>
            </a:r>
            <a:endParaRPr lang="en-IE" dirty="0"/>
          </a:p>
        </p:txBody>
      </p:sp>
      <p:sp>
        <p:nvSpPr>
          <p:cNvPr id="3" name="Content Placeholder 2"/>
          <p:cNvSpPr>
            <a:spLocks noGrp="1"/>
          </p:cNvSpPr>
          <p:nvPr>
            <p:ph idx="1"/>
          </p:nvPr>
        </p:nvSpPr>
        <p:spPr>
          <a:xfrm>
            <a:off x="838200" y="1825625"/>
            <a:ext cx="10416702" cy="4351338"/>
          </a:xfrm>
        </p:spPr>
        <p:txBody>
          <a:bodyPr>
            <a:normAutofit/>
          </a:bodyPr>
          <a:lstStyle/>
          <a:p>
            <a:r>
              <a:rPr lang="en-US" sz="4000" dirty="0"/>
              <a:t>Long Term Memory</a:t>
            </a:r>
          </a:p>
          <a:p>
            <a:pPr lvl="1"/>
            <a:r>
              <a:rPr lang="en-US" sz="3600" dirty="0"/>
              <a:t>Storage of information over a long period of time</a:t>
            </a:r>
          </a:p>
          <a:p>
            <a:pPr lvl="1"/>
            <a:r>
              <a:rPr lang="en-US" sz="3600" dirty="0"/>
              <a:t>Formed by past interactions and experiences</a:t>
            </a:r>
          </a:p>
          <a:p>
            <a:pPr lvl="1"/>
            <a:r>
              <a:rPr lang="en-US" sz="3600" dirty="0"/>
              <a:t>Needs to be considered when designing the layout of a dashboard or visualization</a:t>
            </a:r>
          </a:p>
          <a:p>
            <a:pPr lvl="1"/>
            <a:r>
              <a:rPr lang="en-US" sz="3600" dirty="0"/>
              <a:t>Expectations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7683500" y="4533900"/>
            <a:ext cx="3048000" cy="2324100"/>
          </a:xfrm>
          <a:prstGeom prst="rect">
            <a:avLst/>
          </a:prstGeom>
        </p:spPr>
      </p:pic>
      <p:sp>
        <p:nvSpPr>
          <p:cNvPr id="7" name="Rectangle 6"/>
          <p:cNvSpPr/>
          <p:nvPr/>
        </p:nvSpPr>
        <p:spPr>
          <a:xfrm>
            <a:off x="1587500" y="6642556"/>
            <a:ext cx="6096000" cy="215444"/>
          </a:xfrm>
          <a:prstGeom prst="rect">
            <a:avLst/>
          </a:prstGeom>
        </p:spPr>
        <p:txBody>
          <a:bodyPr>
            <a:spAutoFit/>
          </a:bodyPr>
          <a:lstStyle/>
          <a:p>
            <a:pPr algn="r"/>
            <a:r>
              <a:rPr lang="en-IE" sz="800" dirty="0"/>
              <a:t>Image source: https://www.psychologytoday.com/blog/the-young-and-the-restless/201411/case-the-malleable-memory</a:t>
            </a:r>
          </a:p>
        </p:txBody>
      </p:sp>
    </p:spTree>
    <p:extLst>
      <p:ext uri="{BB962C8B-B14F-4D97-AF65-F5344CB8AC3E}">
        <p14:creationId xmlns:p14="http://schemas.microsoft.com/office/powerpoint/2010/main" val="211363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Memory in Vision</a:t>
            </a:r>
            <a:endParaRPr lang="en-IE" dirty="0"/>
          </a:p>
        </p:txBody>
      </p:sp>
      <p:sp>
        <p:nvSpPr>
          <p:cNvPr id="3" name="Content Placeholder 2"/>
          <p:cNvSpPr>
            <a:spLocks noGrp="1"/>
          </p:cNvSpPr>
          <p:nvPr>
            <p:ph idx="1"/>
          </p:nvPr>
        </p:nvSpPr>
        <p:spPr>
          <a:xfrm>
            <a:off x="838200" y="1825625"/>
            <a:ext cx="8470900" cy="4351338"/>
          </a:xfrm>
        </p:spPr>
        <p:txBody>
          <a:bodyPr>
            <a:normAutofit lnSpcReduction="10000"/>
          </a:bodyPr>
          <a:lstStyle/>
          <a:p>
            <a:r>
              <a:rPr lang="en-US" sz="4000" dirty="0"/>
              <a:t>Working Memory</a:t>
            </a:r>
          </a:p>
          <a:p>
            <a:pPr lvl="1"/>
            <a:r>
              <a:rPr lang="en-US" sz="3600" dirty="0"/>
              <a:t>When we look at a chart we use our working memory to store just the information we need at the moment</a:t>
            </a:r>
          </a:p>
          <a:p>
            <a:pPr lvl="1"/>
            <a:r>
              <a:rPr lang="en-US" sz="3600" dirty="0"/>
              <a:t>“Chunking” (3 at a time)</a:t>
            </a:r>
          </a:p>
          <a:p>
            <a:pPr lvl="1"/>
            <a:r>
              <a:rPr lang="en-US" sz="3600" dirty="0"/>
              <a:t>When perceiving a complex visual, we’re constantly replacing the 3 available slots in our working memory</a:t>
            </a:r>
          </a:p>
          <a:p>
            <a:pPr lvl="1"/>
            <a:r>
              <a:rPr lang="en-US" sz="3600" dirty="0"/>
              <a:t>Goal: limit number of chunks</a:t>
            </a:r>
          </a:p>
          <a:p>
            <a:pPr lvl="1"/>
            <a:endParaRPr lang="en-US" sz="36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9042400" y="2628899"/>
            <a:ext cx="2690836" cy="1681773"/>
          </a:xfrm>
          <a:prstGeom prst="rect">
            <a:avLst/>
          </a:prstGeom>
        </p:spPr>
      </p:pic>
      <p:sp>
        <p:nvSpPr>
          <p:cNvPr id="6" name="Rectangle 5"/>
          <p:cNvSpPr/>
          <p:nvPr/>
        </p:nvSpPr>
        <p:spPr>
          <a:xfrm>
            <a:off x="5637236" y="4095228"/>
            <a:ext cx="6096000" cy="215444"/>
          </a:xfrm>
          <a:prstGeom prst="rect">
            <a:avLst/>
          </a:prstGeom>
        </p:spPr>
        <p:txBody>
          <a:bodyPr>
            <a:spAutoFit/>
          </a:bodyPr>
          <a:lstStyle/>
          <a:p>
            <a:pPr algn="r"/>
            <a:r>
              <a:rPr lang="en-IE" sz="800" dirty="0"/>
              <a:t>Image source: http://www.powerbrainrx.com</a:t>
            </a:r>
          </a:p>
        </p:txBody>
      </p:sp>
    </p:spTree>
    <p:extLst>
      <p:ext uri="{BB962C8B-B14F-4D97-AF65-F5344CB8AC3E}">
        <p14:creationId xmlns:p14="http://schemas.microsoft.com/office/powerpoint/2010/main" val="3653748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How Memory Works</a:t>
            </a:r>
          </a:p>
        </p:txBody>
      </p:sp>
      <p:sp>
        <p:nvSpPr>
          <p:cNvPr id="3" name="Content Placeholder 2"/>
          <p:cNvSpPr>
            <a:spLocks noGrp="1"/>
          </p:cNvSpPr>
          <p:nvPr>
            <p:ph idx="1"/>
          </p:nvPr>
        </p:nvSpPr>
        <p:spPr>
          <a:xfrm>
            <a:off x="622300" y="1512888"/>
            <a:ext cx="9842500" cy="4351338"/>
          </a:xfrm>
        </p:spPr>
        <p:txBody>
          <a:bodyPr>
            <a:noAutofit/>
          </a:bodyPr>
          <a:lstStyle/>
          <a:p>
            <a:pPr marL="0" indent="0">
              <a:buNone/>
            </a:pPr>
            <a:r>
              <a:rPr lang="en-IE" sz="3600" b="1" dirty="0" err="1"/>
              <a:t>Rinadeg</a:t>
            </a:r>
            <a:r>
              <a:rPr lang="en-IE" sz="3600" b="1" dirty="0"/>
              <a:t> </a:t>
            </a:r>
            <a:r>
              <a:rPr lang="en-IE" sz="3600" b="1" dirty="0" err="1"/>
              <a:t>Oedrr</a:t>
            </a:r>
            <a:endParaRPr lang="en-IE" sz="3600" b="1" dirty="0"/>
          </a:p>
          <a:p>
            <a:pPr marL="0" indent="0">
              <a:buNone/>
            </a:pPr>
            <a:endParaRPr lang="en-IE" sz="2000" dirty="0"/>
          </a:p>
          <a:p>
            <a:pPr marL="0" indent="0">
              <a:buNone/>
            </a:pPr>
            <a:r>
              <a:rPr lang="en-IE" sz="3600" dirty="0" err="1"/>
              <a:t>Aoccdrnig</a:t>
            </a:r>
            <a:r>
              <a:rPr lang="en-IE" sz="3600" dirty="0"/>
              <a:t> to a </a:t>
            </a:r>
            <a:r>
              <a:rPr lang="en-IE" sz="3600" dirty="0" err="1"/>
              <a:t>rscarhee</a:t>
            </a:r>
            <a:r>
              <a:rPr lang="en-IE" sz="3600" dirty="0"/>
              <a:t> at </a:t>
            </a:r>
            <a:r>
              <a:rPr lang="en-IE" sz="3600" dirty="0" err="1"/>
              <a:t>Cigdmabre</a:t>
            </a:r>
            <a:r>
              <a:rPr lang="en-IE" sz="3600" dirty="0"/>
              <a:t> </a:t>
            </a:r>
            <a:r>
              <a:rPr lang="en-IE" sz="3600" dirty="0" err="1"/>
              <a:t>Uinervtisy</a:t>
            </a:r>
            <a:r>
              <a:rPr lang="en-IE" sz="3600" dirty="0"/>
              <a:t>, it </a:t>
            </a:r>
            <a:r>
              <a:rPr lang="en-IE" sz="3600" dirty="0" err="1"/>
              <a:t>deosn’t</a:t>
            </a:r>
            <a:r>
              <a:rPr lang="en-IE" sz="3600" dirty="0"/>
              <a:t> </a:t>
            </a:r>
            <a:r>
              <a:rPr lang="en-IE" sz="3600" dirty="0" err="1"/>
              <a:t>mtetar</a:t>
            </a:r>
            <a:r>
              <a:rPr lang="en-IE" sz="3600" dirty="0"/>
              <a:t> in </a:t>
            </a:r>
            <a:r>
              <a:rPr lang="en-IE" sz="3600" dirty="0" err="1"/>
              <a:t>waht</a:t>
            </a:r>
            <a:r>
              <a:rPr lang="en-IE" sz="3600" dirty="0"/>
              <a:t> </a:t>
            </a:r>
            <a:r>
              <a:rPr lang="en-IE" sz="3600" dirty="0" err="1"/>
              <a:t>oredr</a:t>
            </a:r>
            <a:r>
              <a:rPr lang="en-IE" sz="3600" dirty="0"/>
              <a:t> the </a:t>
            </a:r>
            <a:r>
              <a:rPr lang="en-IE" sz="3600" dirty="0" err="1"/>
              <a:t>ltteers</a:t>
            </a:r>
            <a:r>
              <a:rPr lang="en-IE" sz="3600" dirty="0"/>
              <a:t> in a </a:t>
            </a:r>
            <a:r>
              <a:rPr lang="en-IE" sz="3600" dirty="0" err="1"/>
              <a:t>wrod</a:t>
            </a:r>
            <a:r>
              <a:rPr lang="en-IE" sz="3600" dirty="0"/>
              <a:t> are, the </a:t>
            </a:r>
            <a:r>
              <a:rPr lang="en-IE" sz="3600" dirty="0" err="1"/>
              <a:t>olny</a:t>
            </a:r>
            <a:r>
              <a:rPr lang="en-IE" sz="3600" dirty="0"/>
              <a:t> </a:t>
            </a:r>
            <a:r>
              <a:rPr lang="en-IE" sz="3600" dirty="0" err="1"/>
              <a:t>iprmoatnt</a:t>
            </a:r>
            <a:r>
              <a:rPr lang="en-IE" sz="3600" dirty="0"/>
              <a:t> </a:t>
            </a:r>
            <a:r>
              <a:rPr lang="en-IE" sz="3600" dirty="0" err="1"/>
              <a:t>tihng</a:t>
            </a:r>
            <a:r>
              <a:rPr lang="en-IE" sz="3600" dirty="0"/>
              <a:t> is </a:t>
            </a:r>
            <a:r>
              <a:rPr lang="en-IE" sz="3600" dirty="0" err="1"/>
              <a:t>taht</a:t>
            </a:r>
            <a:r>
              <a:rPr lang="en-IE" sz="3600" dirty="0"/>
              <a:t> the </a:t>
            </a:r>
            <a:r>
              <a:rPr lang="en-IE" sz="3600" dirty="0" err="1"/>
              <a:t>fnst</a:t>
            </a:r>
            <a:r>
              <a:rPr lang="en-IE" sz="3600" dirty="0"/>
              <a:t> and </a:t>
            </a:r>
            <a:r>
              <a:rPr lang="en-IE" sz="3600" dirty="0" err="1"/>
              <a:t>lsat</a:t>
            </a:r>
            <a:r>
              <a:rPr lang="en-IE" sz="3600" dirty="0"/>
              <a:t> </a:t>
            </a:r>
            <a:r>
              <a:rPr lang="en-IE" sz="3600" dirty="0" err="1"/>
              <a:t>ltteer</a:t>
            </a:r>
            <a:r>
              <a:rPr lang="en-IE" sz="3600" dirty="0"/>
              <a:t> be at the </a:t>
            </a:r>
            <a:r>
              <a:rPr lang="en-IE" sz="3600" dirty="0" err="1"/>
              <a:t>rghit</a:t>
            </a:r>
            <a:r>
              <a:rPr lang="en-IE" sz="3600" dirty="0"/>
              <a:t> </a:t>
            </a:r>
            <a:r>
              <a:rPr lang="en-IE" sz="3600" dirty="0" err="1"/>
              <a:t>pclae</a:t>
            </a:r>
            <a:r>
              <a:rPr lang="en-IE" sz="3600" dirty="0"/>
              <a:t>. The </a:t>
            </a:r>
            <a:r>
              <a:rPr lang="en-IE" sz="3600" dirty="0" err="1"/>
              <a:t>rset</a:t>
            </a:r>
            <a:r>
              <a:rPr lang="en-IE" sz="3600" dirty="0"/>
              <a:t> can be a </a:t>
            </a:r>
            <a:r>
              <a:rPr lang="en-IE" sz="3600" dirty="0" err="1"/>
              <a:t>taotl</a:t>
            </a:r>
            <a:r>
              <a:rPr lang="en-IE" sz="3600" dirty="0"/>
              <a:t> </a:t>
            </a:r>
            <a:r>
              <a:rPr lang="en-IE" sz="3600" dirty="0" err="1"/>
              <a:t>mses</a:t>
            </a:r>
            <a:r>
              <a:rPr lang="en-IE" sz="3600" dirty="0"/>
              <a:t> and you can </a:t>
            </a:r>
            <a:r>
              <a:rPr lang="en-IE" sz="3600" dirty="0" err="1"/>
              <a:t>sitll</a:t>
            </a:r>
            <a:r>
              <a:rPr lang="en-IE" sz="3600" dirty="0"/>
              <a:t> </a:t>
            </a:r>
            <a:r>
              <a:rPr lang="en-IE" sz="3600" dirty="0" err="1"/>
              <a:t>raed</a:t>
            </a:r>
            <a:r>
              <a:rPr lang="en-IE" sz="3600" dirty="0"/>
              <a:t> it </a:t>
            </a:r>
            <a:r>
              <a:rPr lang="en-IE" sz="3600" dirty="0" err="1"/>
              <a:t>wouthit</a:t>
            </a:r>
            <a:r>
              <a:rPr lang="en-IE" sz="3600" dirty="0"/>
              <a:t> </a:t>
            </a:r>
            <a:r>
              <a:rPr lang="en-IE" sz="3600" dirty="0" err="1"/>
              <a:t>porbelm</a:t>
            </a:r>
            <a:r>
              <a:rPr lang="en-IE" sz="3600" dirty="0"/>
              <a:t>. </a:t>
            </a:r>
            <a:r>
              <a:rPr lang="en-IE" sz="3600" dirty="0" err="1"/>
              <a:t>Tihs</a:t>
            </a:r>
            <a:r>
              <a:rPr lang="en-IE" sz="3600" dirty="0"/>
              <a:t> is </a:t>
            </a:r>
            <a:r>
              <a:rPr lang="en-IE" sz="3600" dirty="0" err="1"/>
              <a:t>bcuseae</a:t>
            </a:r>
            <a:r>
              <a:rPr lang="en-IE" sz="3600" dirty="0"/>
              <a:t> the </a:t>
            </a:r>
            <a:r>
              <a:rPr lang="en-IE" sz="3600" dirty="0" err="1"/>
              <a:t>huamn</a:t>
            </a:r>
            <a:r>
              <a:rPr lang="en-IE" sz="3600" dirty="0"/>
              <a:t> </a:t>
            </a:r>
            <a:r>
              <a:rPr lang="en-IE" sz="3600" dirty="0" err="1"/>
              <a:t>mnid</a:t>
            </a:r>
            <a:r>
              <a:rPr lang="en-IE" sz="3600" dirty="0"/>
              <a:t> </a:t>
            </a:r>
            <a:r>
              <a:rPr lang="en-IE" sz="3600" dirty="0" err="1"/>
              <a:t>deos</a:t>
            </a:r>
            <a:r>
              <a:rPr lang="en-IE" sz="3600" dirty="0"/>
              <a:t> not </a:t>
            </a:r>
            <a:r>
              <a:rPr lang="en-IE" sz="3600" dirty="0" err="1"/>
              <a:t>raed</a:t>
            </a:r>
            <a:r>
              <a:rPr lang="en-IE" sz="3600" dirty="0"/>
              <a:t> </a:t>
            </a:r>
            <a:r>
              <a:rPr lang="en-IE" sz="3600" dirty="0" err="1"/>
              <a:t>ervey</a:t>
            </a:r>
            <a:r>
              <a:rPr lang="en-IE" sz="3600" dirty="0"/>
              <a:t> </a:t>
            </a:r>
            <a:r>
              <a:rPr lang="en-IE" sz="3600" dirty="0" err="1"/>
              <a:t>lteter</a:t>
            </a:r>
            <a:r>
              <a:rPr lang="en-IE" sz="3600" dirty="0"/>
              <a:t> by </a:t>
            </a:r>
            <a:r>
              <a:rPr lang="en-IE" sz="3600" dirty="0" err="1"/>
              <a:t>istlef</a:t>
            </a:r>
            <a:r>
              <a:rPr lang="en-IE" sz="3600" dirty="0"/>
              <a:t>, but the </a:t>
            </a:r>
            <a:r>
              <a:rPr lang="en-IE" sz="3600" dirty="0" err="1"/>
              <a:t>wrod</a:t>
            </a:r>
            <a:r>
              <a:rPr lang="en-IE" sz="3600" dirty="0"/>
              <a:t> as a </a:t>
            </a:r>
            <a:r>
              <a:rPr lang="en-IE" sz="3600" dirty="0" err="1"/>
              <a:t>wlohe</a:t>
            </a:r>
            <a:r>
              <a:rPr lang="en-IE" sz="3600" dirty="0"/>
              <a:t>.”</a:t>
            </a:r>
          </a:p>
          <a:p>
            <a:endParaRPr lang="en-US" sz="36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210751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Happened?</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TextBox 5"/>
          <p:cNvSpPr txBox="1"/>
          <p:nvPr/>
        </p:nvSpPr>
        <p:spPr>
          <a:xfrm>
            <a:off x="777403" y="1528279"/>
            <a:ext cx="1828800" cy="4708981"/>
          </a:xfrm>
          <a:prstGeom prst="rect">
            <a:avLst/>
          </a:prstGeom>
          <a:noFill/>
        </p:spPr>
        <p:txBody>
          <a:bodyPr wrap="square" rtlCol="0">
            <a:spAutoFit/>
          </a:bodyPr>
          <a:lstStyle/>
          <a:p>
            <a:r>
              <a:rPr lang="en-IE" sz="30000" b="1" dirty="0"/>
              <a:t>?</a:t>
            </a:r>
          </a:p>
        </p:txBody>
      </p:sp>
      <p:pic>
        <p:nvPicPr>
          <p:cNvPr id="8" name="Picture 7"/>
          <p:cNvPicPr>
            <a:picLocks noChangeAspect="1"/>
          </p:cNvPicPr>
          <p:nvPr/>
        </p:nvPicPr>
        <p:blipFill>
          <a:blip r:embed="rId4"/>
          <a:stretch>
            <a:fillRect/>
          </a:stretch>
        </p:blipFill>
        <p:spPr>
          <a:xfrm>
            <a:off x="3775999" y="2768733"/>
            <a:ext cx="3971477" cy="2228078"/>
          </a:xfrm>
          <a:prstGeom prst="rect">
            <a:avLst/>
          </a:prstGeom>
        </p:spPr>
      </p:pic>
      <p:sp>
        <p:nvSpPr>
          <p:cNvPr id="9" name="TextBox 8"/>
          <p:cNvSpPr txBox="1"/>
          <p:nvPr/>
        </p:nvSpPr>
        <p:spPr>
          <a:xfrm>
            <a:off x="3657600" y="6642556"/>
            <a:ext cx="4416358" cy="215444"/>
          </a:xfrm>
          <a:prstGeom prst="rect">
            <a:avLst/>
          </a:prstGeom>
          <a:noFill/>
        </p:spPr>
        <p:txBody>
          <a:bodyPr wrap="square" rtlCol="0">
            <a:spAutoFit/>
          </a:bodyPr>
          <a:lstStyle/>
          <a:p>
            <a:pPr algn="ctr"/>
            <a:r>
              <a:rPr lang="en-IE" sz="800" dirty="0"/>
              <a:t>Image source: https://www.youtube.com/watch?v=GMGSw3GDyJQ</a:t>
            </a:r>
          </a:p>
        </p:txBody>
      </p:sp>
      <p:sp>
        <p:nvSpPr>
          <p:cNvPr id="10" name="AutoShape 2" descr="Image result for light bul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5675" y="2264648"/>
            <a:ext cx="3225385" cy="3236245"/>
          </a:xfrm>
          <a:prstGeom prst="rect">
            <a:avLst/>
          </a:prstGeom>
        </p:spPr>
      </p:pic>
      <p:sp>
        <p:nvSpPr>
          <p:cNvPr id="15" name="Rectangle 14"/>
          <p:cNvSpPr/>
          <p:nvPr/>
        </p:nvSpPr>
        <p:spPr>
          <a:xfrm>
            <a:off x="6958519" y="6642556"/>
            <a:ext cx="6096000" cy="246221"/>
          </a:xfrm>
          <a:prstGeom prst="rect">
            <a:avLst/>
          </a:prstGeom>
        </p:spPr>
        <p:txBody>
          <a:bodyPr>
            <a:spAutoFit/>
          </a:bodyPr>
          <a:lstStyle/>
          <a:p>
            <a:pPr algn="ctr"/>
            <a:r>
              <a:rPr lang="en-IE" sz="1000" dirty="0"/>
              <a:t>Image </a:t>
            </a:r>
            <a:r>
              <a:rPr lang="en-IE" sz="800" dirty="0"/>
              <a:t>source</a:t>
            </a:r>
            <a:r>
              <a:rPr lang="en-IE" sz="1000" dirty="0"/>
              <a:t>: </a:t>
            </a:r>
            <a:r>
              <a:rPr lang="en-IE" sz="1000" dirty="0">
                <a:hlinkClick r:id="rId6"/>
              </a:rPr>
              <a:t>Clip Art Fest</a:t>
            </a:r>
            <a:endParaRPr lang="en-IE" sz="1000" dirty="0"/>
          </a:p>
        </p:txBody>
      </p:sp>
      <p:sp>
        <p:nvSpPr>
          <p:cNvPr id="16" name="Right Arrow 15"/>
          <p:cNvSpPr/>
          <p:nvPr/>
        </p:nvSpPr>
        <p:spPr>
          <a:xfrm>
            <a:off x="2830749" y="3725694"/>
            <a:ext cx="826851" cy="78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solidFill>
                <a:srgbClr val="FF0000"/>
              </a:solidFill>
            </a:endParaRPr>
          </a:p>
        </p:txBody>
      </p:sp>
      <p:sp>
        <p:nvSpPr>
          <p:cNvPr id="17" name="Right Arrow 16"/>
          <p:cNvSpPr/>
          <p:nvPr/>
        </p:nvSpPr>
        <p:spPr>
          <a:xfrm>
            <a:off x="8172249" y="3725694"/>
            <a:ext cx="826851" cy="78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solidFill>
                <a:srgbClr val="FF0000"/>
              </a:solidFill>
            </a:endParaRPr>
          </a:p>
        </p:txBody>
      </p:sp>
    </p:spTree>
    <p:extLst>
      <p:ext uri="{BB962C8B-B14F-4D97-AF65-F5344CB8AC3E}">
        <p14:creationId xmlns:p14="http://schemas.microsoft.com/office/powerpoint/2010/main" val="3956363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Pre-attentive Attributes</a:t>
            </a:r>
          </a:p>
        </p:txBody>
      </p:sp>
      <p:sp>
        <p:nvSpPr>
          <p:cNvPr id="3" name="Content Placeholder 2"/>
          <p:cNvSpPr>
            <a:spLocks noGrp="1"/>
          </p:cNvSpPr>
          <p:nvPr>
            <p:ph idx="1"/>
          </p:nvPr>
        </p:nvSpPr>
        <p:spPr>
          <a:xfrm>
            <a:off x="838200" y="1825625"/>
            <a:ext cx="8785468" cy="4351338"/>
          </a:xfrm>
        </p:spPr>
        <p:txBody>
          <a:bodyPr>
            <a:normAutofit/>
          </a:bodyPr>
          <a:lstStyle/>
          <a:p>
            <a:r>
              <a:rPr lang="en-US" dirty="0"/>
              <a:t>Why do our brains like looking at </a:t>
            </a:r>
            <a:r>
              <a:rPr lang="en-US" i="1" dirty="0"/>
              <a:t>things</a:t>
            </a:r>
            <a:r>
              <a:rPr lang="en-US" dirty="0"/>
              <a:t> in a certain way?</a:t>
            </a:r>
          </a:p>
          <a:p>
            <a:r>
              <a:rPr lang="en-US" dirty="0"/>
              <a:t>These </a:t>
            </a:r>
            <a:r>
              <a:rPr lang="en-US" i="1" dirty="0"/>
              <a:t>things</a:t>
            </a:r>
            <a:r>
              <a:rPr lang="en-US" dirty="0"/>
              <a:t> acquired together are called pre-attentive visual attributes</a:t>
            </a:r>
          </a:p>
          <a:p>
            <a:r>
              <a:rPr lang="en-US" dirty="0"/>
              <a:t>Pre-attentive attributes</a:t>
            </a:r>
          </a:p>
          <a:p>
            <a:pPr lvl="1"/>
            <a:r>
              <a:rPr lang="en-US" sz="2800" dirty="0"/>
              <a:t>what immediately catches our eye when we look at a visualization</a:t>
            </a:r>
          </a:p>
          <a:p>
            <a:pPr lvl="1"/>
            <a:r>
              <a:rPr lang="en-US" sz="2800" dirty="0"/>
              <a:t>perceived in less than 10 milliseconds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2827235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85D6-560F-4B58-9B01-166C96A93726}"/>
              </a:ext>
            </a:extLst>
          </p:cNvPr>
          <p:cNvSpPr>
            <a:spLocks noGrp="1"/>
          </p:cNvSpPr>
          <p:nvPr>
            <p:ph type="title"/>
          </p:nvPr>
        </p:nvSpPr>
        <p:spPr/>
        <p:txBody>
          <a:bodyPr/>
          <a:lstStyle/>
          <a:p>
            <a:r>
              <a:rPr lang="en-IE" dirty="0"/>
              <a:t>Fundamental Attributes of Sight </a:t>
            </a:r>
          </a:p>
        </p:txBody>
      </p:sp>
      <p:sp>
        <p:nvSpPr>
          <p:cNvPr id="3" name="Content Placeholder 2">
            <a:extLst>
              <a:ext uri="{FF2B5EF4-FFF2-40B4-BE49-F238E27FC236}">
                <a16:creationId xmlns:a16="http://schemas.microsoft.com/office/drawing/2014/main" id="{F370DF59-43D9-42B0-9592-2BFA459B6965}"/>
              </a:ext>
            </a:extLst>
          </p:cNvPr>
          <p:cNvSpPr>
            <a:spLocks noGrp="1"/>
          </p:cNvSpPr>
          <p:nvPr>
            <p:ph idx="1"/>
          </p:nvPr>
        </p:nvSpPr>
        <p:spPr/>
        <p:txBody>
          <a:bodyPr/>
          <a:lstStyle/>
          <a:p>
            <a:r>
              <a:rPr lang="en-IE" dirty="0"/>
              <a:t>Even though an object as a whole might take some conscious effort to identify, the basic visual attributes that combine to make up that object are perceived without any conscious effort </a:t>
            </a:r>
          </a:p>
          <a:p>
            <a:r>
              <a:rPr lang="en-IE" dirty="0"/>
              <a:t>Perception of these basic visual attributes is called "</a:t>
            </a:r>
            <a:r>
              <a:rPr lang="en-IE" dirty="0" err="1"/>
              <a:t>preattentive</a:t>
            </a:r>
            <a:r>
              <a:rPr lang="en-IE" dirty="0"/>
              <a:t>" processing, in contrast to the conscious part of perception, which is called "attentive" processing</a:t>
            </a:r>
          </a:p>
          <a:p>
            <a:r>
              <a:rPr lang="en-IE" dirty="0"/>
              <a:t>“</a:t>
            </a:r>
            <a:r>
              <a:rPr lang="en-IE" dirty="0" err="1"/>
              <a:t>Preattentive</a:t>
            </a:r>
            <a:r>
              <a:rPr lang="en-IE" dirty="0"/>
              <a:t> processing” vs “Attentive processing”</a:t>
            </a:r>
          </a:p>
          <a:p>
            <a:endParaRPr lang="en-GB" dirty="0"/>
          </a:p>
          <a:p>
            <a:pPr marL="0" indent="0" algn="r">
              <a:buNone/>
            </a:pPr>
            <a:r>
              <a:rPr lang="en-IE" dirty="0"/>
              <a:t>(</a:t>
            </a:r>
            <a:r>
              <a:rPr lang="en-IE" dirty="0">
                <a:hlinkClick r:id="rId3"/>
              </a:rPr>
              <a:t>Stephen Few, 2004</a:t>
            </a:r>
            <a:r>
              <a:rPr lang="en-IE" dirty="0"/>
              <a:t>)</a:t>
            </a:r>
          </a:p>
          <a:p>
            <a:endParaRPr lang="en-IE" dirty="0"/>
          </a:p>
        </p:txBody>
      </p:sp>
    </p:spTree>
    <p:extLst>
      <p:ext uri="{BB962C8B-B14F-4D97-AF65-F5344CB8AC3E}">
        <p14:creationId xmlns:p14="http://schemas.microsoft.com/office/powerpoint/2010/main" val="10980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8A12-58AE-4AF7-863E-1CC33C182B95}"/>
              </a:ext>
            </a:extLst>
          </p:cNvPr>
          <p:cNvSpPr>
            <a:spLocks noGrp="1"/>
          </p:cNvSpPr>
          <p:nvPr>
            <p:ph type="title"/>
          </p:nvPr>
        </p:nvSpPr>
        <p:spPr/>
        <p:txBody>
          <a:bodyPr/>
          <a:lstStyle/>
          <a:p>
            <a:r>
              <a:rPr lang="en-IE" dirty="0"/>
              <a:t>Attentive Processing</a:t>
            </a:r>
          </a:p>
        </p:txBody>
      </p:sp>
      <p:sp>
        <p:nvSpPr>
          <p:cNvPr id="3" name="Content Placeholder 2">
            <a:extLst>
              <a:ext uri="{FF2B5EF4-FFF2-40B4-BE49-F238E27FC236}">
                <a16:creationId xmlns:a16="http://schemas.microsoft.com/office/drawing/2014/main" id="{EB26F912-862B-47FE-A201-5E1CBC32BE67}"/>
              </a:ext>
            </a:extLst>
          </p:cNvPr>
          <p:cNvSpPr>
            <a:spLocks noGrp="1"/>
          </p:cNvSpPr>
          <p:nvPr>
            <p:ph idx="1"/>
          </p:nvPr>
        </p:nvSpPr>
        <p:spPr>
          <a:xfrm>
            <a:off x="838200" y="1825624"/>
            <a:ext cx="10515600" cy="4841875"/>
          </a:xfrm>
        </p:spPr>
        <p:txBody>
          <a:bodyPr>
            <a:normAutofit/>
          </a:bodyPr>
          <a:lstStyle/>
          <a:p>
            <a:r>
              <a:rPr lang="en-IE" dirty="0"/>
              <a:t>Attentive processing is done serially and is, therefore, much slower</a:t>
            </a:r>
            <a:endParaRPr lang="en-GB" dirty="0"/>
          </a:p>
          <a:p>
            <a:endParaRPr lang="en-GB" dirty="0"/>
          </a:p>
          <a:p>
            <a:endParaRPr lang="en-GB" dirty="0"/>
          </a:p>
          <a:p>
            <a:endParaRPr lang="en-GB" dirty="0"/>
          </a:p>
          <a:p>
            <a:endParaRPr lang="en-GB" dirty="0"/>
          </a:p>
          <a:p>
            <a:endParaRPr lang="en-GB" dirty="0"/>
          </a:p>
          <a:p>
            <a:r>
              <a:rPr lang="en-IE" dirty="0"/>
              <a:t>Take a few seconds to count how many times the number "5" appears in Figure 3 above</a:t>
            </a:r>
          </a:p>
        </p:txBody>
      </p:sp>
      <p:pic>
        <p:nvPicPr>
          <p:cNvPr id="4" name="Picture 3">
            <a:extLst>
              <a:ext uri="{FF2B5EF4-FFF2-40B4-BE49-F238E27FC236}">
                <a16:creationId xmlns:a16="http://schemas.microsoft.com/office/drawing/2014/main" id="{51842598-C43B-49B8-BF90-811F9B4CE0BD}"/>
              </a:ext>
            </a:extLst>
          </p:cNvPr>
          <p:cNvPicPr>
            <a:picLocks noChangeAspect="1"/>
          </p:cNvPicPr>
          <p:nvPr/>
        </p:nvPicPr>
        <p:blipFill>
          <a:blip r:embed="rId3"/>
          <a:stretch>
            <a:fillRect/>
          </a:stretch>
        </p:blipFill>
        <p:spPr>
          <a:xfrm>
            <a:off x="2259875" y="2466975"/>
            <a:ext cx="7247619" cy="2228571"/>
          </a:xfrm>
          <a:prstGeom prst="rect">
            <a:avLst/>
          </a:prstGeom>
        </p:spPr>
      </p:pic>
    </p:spTree>
    <p:extLst>
      <p:ext uri="{BB962C8B-B14F-4D97-AF65-F5344CB8AC3E}">
        <p14:creationId xmlns:p14="http://schemas.microsoft.com/office/powerpoint/2010/main" val="193729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8A12-58AE-4AF7-863E-1CC33C182B95}"/>
              </a:ext>
            </a:extLst>
          </p:cNvPr>
          <p:cNvSpPr>
            <a:spLocks noGrp="1"/>
          </p:cNvSpPr>
          <p:nvPr>
            <p:ph type="title"/>
          </p:nvPr>
        </p:nvSpPr>
        <p:spPr/>
        <p:txBody>
          <a:bodyPr/>
          <a:lstStyle/>
          <a:p>
            <a:r>
              <a:rPr lang="en-IE" dirty="0" err="1"/>
              <a:t>Preattentive</a:t>
            </a:r>
            <a:r>
              <a:rPr lang="en-IE" dirty="0"/>
              <a:t> Processing</a:t>
            </a:r>
          </a:p>
        </p:txBody>
      </p:sp>
      <p:sp>
        <p:nvSpPr>
          <p:cNvPr id="3" name="Content Placeholder 2">
            <a:extLst>
              <a:ext uri="{FF2B5EF4-FFF2-40B4-BE49-F238E27FC236}">
                <a16:creationId xmlns:a16="http://schemas.microsoft.com/office/drawing/2014/main" id="{EB26F912-862B-47FE-A201-5E1CBC32BE67}"/>
              </a:ext>
            </a:extLst>
          </p:cNvPr>
          <p:cNvSpPr>
            <a:spLocks noGrp="1"/>
          </p:cNvSpPr>
          <p:nvPr>
            <p:ph idx="1"/>
          </p:nvPr>
        </p:nvSpPr>
        <p:spPr>
          <a:xfrm>
            <a:off x="838200" y="1825624"/>
            <a:ext cx="10515600" cy="4841875"/>
          </a:xfrm>
        </p:spPr>
        <p:txBody>
          <a:bodyPr>
            <a:normAutofit fontScale="92500" lnSpcReduction="10000"/>
          </a:bodyPr>
          <a:lstStyle/>
          <a:p>
            <a:r>
              <a:rPr lang="en-IE" dirty="0" err="1"/>
              <a:t>Preattentive</a:t>
            </a:r>
            <a:r>
              <a:rPr lang="en-IE" dirty="0"/>
              <a:t> processing is extremely fast in that we can simultaneously perceive a large number of these basic visual attributes, called "</a:t>
            </a:r>
            <a:r>
              <a:rPr lang="en-IE" dirty="0" err="1"/>
              <a:t>preattentive</a:t>
            </a:r>
            <a:r>
              <a:rPr lang="en-IE" dirty="0"/>
              <a:t> attributes“</a:t>
            </a:r>
          </a:p>
          <a:p>
            <a:endParaRPr lang="en-GB" dirty="0"/>
          </a:p>
          <a:p>
            <a:endParaRPr lang="en-GB" dirty="0"/>
          </a:p>
          <a:p>
            <a:endParaRPr lang="en-GB" dirty="0"/>
          </a:p>
          <a:p>
            <a:endParaRPr lang="en-GB" dirty="0"/>
          </a:p>
          <a:p>
            <a:endParaRPr lang="en-GB" dirty="0"/>
          </a:p>
          <a:p>
            <a:endParaRPr lang="en-GB" dirty="0"/>
          </a:p>
          <a:p>
            <a:r>
              <a:rPr lang="en-IE" dirty="0"/>
              <a:t>Take a few seconds to count how many times the number "5" appears in Figure 4 above</a:t>
            </a:r>
          </a:p>
        </p:txBody>
      </p:sp>
      <p:pic>
        <p:nvPicPr>
          <p:cNvPr id="5" name="Picture 4">
            <a:extLst>
              <a:ext uri="{FF2B5EF4-FFF2-40B4-BE49-F238E27FC236}">
                <a16:creationId xmlns:a16="http://schemas.microsoft.com/office/drawing/2014/main" id="{C14D395F-5317-4778-B0F4-59DD254991D1}"/>
              </a:ext>
            </a:extLst>
          </p:cNvPr>
          <p:cNvPicPr>
            <a:picLocks noChangeAspect="1"/>
          </p:cNvPicPr>
          <p:nvPr/>
        </p:nvPicPr>
        <p:blipFill>
          <a:blip r:embed="rId3"/>
          <a:stretch>
            <a:fillRect/>
          </a:stretch>
        </p:blipFill>
        <p:spPr>
          <a:xfrm>
            <a:off x="2078282" y="3113227"/>
            <a:ext cx="7190476" cy="2266667"/>
          </a:xfrm>
          <a:prstGeom prst="rect">
            <a:avLst/>
          </a:prstGeom>
        </p:spPr>
      </p:pic>
    </p:spTree>
    <p:extLst>
      <p:ext uri="{BB962C8B-B14F-4D97-AF65-F5344CB8AC3E}">
        <p14:creationId xmlns:p14="http://schemas.microsoft.com/office/powerpoint/2010/main" val="3389234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13 Most Common Pre-attentive </a:t>
            </a:r>
            <a:br>
              <a:rPr lang="en-IE" dirty="0"/>
            </a:br>
            <a:r>
              <a:rPr lang="en-IE" dirty="0"/>
              <a:t>Attributes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838200" y="1690688"/>
            <a:ext cx="7793038" cy="4958282"/>
          </a:xfrm>
          <a:prstGeom prst="rect">
            <a:avLst/>
          </a:prstGeom>
        </p:spPr>
      </p:pic>
      <p:sp>
        <p:nvSpPr>
          <p:cNvPr id="7" name="Rectangle 6"/>
          <p:cNvSpPr/>
          <p:nvPr/>
        </p:nvSpPr>
        <p:spPr>
          <a:xfrm>
            <a:off x="1122606" y="6643529"/>
            <a:ext cx="7340600" cy="246221"/>
          </a:xfrm>
          <a:prstGeom prst="rect">
            <a:avLst/>
          </a:prstGeom>
        </p:spPr>
        <p:txBody>
          <a:bodyPr wrap="square">
            <a:spAutoFit/>
          </a:bodyPr>
          <a:lstStyle/>
          <a:p>
            <a:pPr algn="ctr"/>
            <a:r>
              <a:rPr lang="en-IE" sz="1000" dirty="0"/>
              <a:t>Image source: http://www.relationshipone.com/blog/consumable-analytics-steps-to-making-your-dashboards-delicious/</a:t>
            </a:r>
          </a:p>
        </p:txBody>
      </p:sp>
      <p:sp>
        <p:nvSpPr>
          <p:cNvPr id="8" name="Rectangle 7"/>
          <p:cNvSpPr/>
          <p:nvPr/>
        </p:nvSpPr>
        <p:spPr>
          <a:xfrm>
            <a:off x="987668" y="2717800"/>
            <a:ext cx="1514232" cy="1143000"/>
          </a:xfrm>
          <a:prstGeom prst="rect">
            <a:avLst/>
          </a:prstGeom>
          <a:solidFill>
            <a:srgbClr val="FF0000">
              <a:alpha val="8000"/>
            </a:srgb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9" name="Rectangle 8"/>
          <p:cNvSpPr/>
          <p:nvPr/>
        </p:nvSpPr>
        <p:spPr>
          <a:xfrm>
            <a:off x="3977603" y="5054860"/>
            <a:ext cx="1419897" cy="1485640"/>
          </a:xfrm>
          <a:prstGeom prst="rect">
            <a:avLst/>
          </a:prstGeom>
          <a:solidFill>
            <a:srgbClr val="FF0000">
              <a:alpha val="8000"/>
            </a:srgb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cxnSp>
        <p:nvCxnSpPr>
          <p:cNvPr id="11" name="Elbow Connector 10"/>
          <p:cNvCxnSpPr>
            <a:stCxn id="8" idx="3"/>
          </p:cNvCxnSpPr>
          <p:nvPr/>
        </p:nvCxnSpPr>
        <p:spPr>
          <a:xfrm>
            <a:off x="2501900" y="3289300"/>
            <a:ext cx="7121768" cy="965200"/>
          </a:xfrm>
          <a:prstGeom prst="bentConnector3">
            <a:avLst>
              <a:gd name="adj1" fmla="val 9065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3"/>
          </p:cNvCxnSpPr>
          <p:nvPr/>
        </p:nvCxnSpPr>
        <p:spPr>
          <a:xfrm flipV="1">
            <a:off x="5397500" y="4473417"/>
            <a:ext cx="4226168" cy="1324263"/>
          </a:xfrm>
          <a:prstGeom prst="bentConnector3">
            <a:avLst>
              <a:gd name="adj1" fmla="val 8425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722153" y="4076700"/>
            <a:ext cx="2371360" cy="546100"/>
          </a:xfrm>
          <a:prstGeom prst="rect">
            <a:avLst/>
          </a:prstGeom>
          <a:solidFill>
            <a:srgbClr val="FF0000">
              <a:alpha val="8000"/>
            </a:srgbClr>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dirty="0">
                <a:solidFill>
                  <a:schemeClr val="tx1"/>
                </a:solidFill>
              </a:rPr>
              <a:t>Precision</a:t>
            </a:r>
          </a:p>
        </p:txBody>
      </p:sp>
    </p:spTree>
    <p:extLst>
      <p:ext uri="{BB962C8B-B14F-4D97-AF65-F5344CB8AC3E}">
        <p14:creationId xmlns:p14="http://schemas.microsoft.com/office/powerpoint/2010/main" val="327788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of pre-attentive task</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1299227" y="2198688"/>
            <a:ext cx="3504143" cy="3446462"/>
          </a:xfrm>
          <a:prstGeom prst="rect">
            <a:avLst/>
          </a:prstGeom>
        </p:spPr>
      </p:pic>
      <p:pic>
        <p:nvPicPr>
          <p:cNvPr id="7" name="Picture 6"/>
          <p:cNvPicPr>
            <a:picLocks noChangeAspect="1"/>
          </p:cNvPicPr>
          <p:nvPr/>
        </p:nvPicPr>
        <p:blipFill>
          <a:blip r:embed="rId5"/>
          <a:stretch>
            <a:fillRect/>
          </a:stretch>
        </p:blipFill>
        <p:spPr>
          <a:xfrm>
            <a:off x="6245225" y="2205038"/>
            <a:ext cx="3504143" cy="3446462"/>
          </a:xfrm>
          <a:prstGeom prst="rect">
            <a:avLst/>
          </a:prstGeom>
        </p:spPr>
      </p:pic>
      <p:sp>
        <p:nvSpPr>
          <p:cNvPr id="8" name="TextBox 7"/>
          <p:cNvSpPr txBox="1"/>
          <p:nvPr/>
        </p:nvSpPr>
        <p:spPr>
          <a:xfrm>
            <a:off x="1299227" y="5651500"/>
            <a:ext cx="3568700" cy="646331"/>
          </a:xfrm>
          <a:prstGeom prst="rect">
            <a:avLst/>
          </a:prstGeom>
          <a:noFill/>
        </p:spPr>
        <p:txBody>
          <a:bodyPr wrap="square" rtlCol="0">
            <a:spAutoFit/>
          </a:bodyPr>
          <a:lstStyle/>
          <a:p>
            <a:pPr algn="ctr"/>
            <a:r>
              <a:rPr lang="en-IE" dirty="0"/>
              <a:t>Target is present in a sea of blue circle distractors.</a:t>
            </a:r>
          </a:p>
        </p:txBody>
      </p:sp>
      <p:sp>
        <p:nvSpPr>
          <p:cNvPr id="9" name="TextBox 8"/>
          <p:cNvSpPr txBox="1"/>
          <p:nvPr/>
        </p:nvSpPr>
        <p:spPr>
          <a:xfrm>
            <a:off x="6212946" y="5645150"/>
            <a:ext cx="3568700" cy="369332"/>
          </a:xfrm>
          <a:prstGeom prst="rect">
            <a:avLst/>
          </a:prstGeom>
          <a:noFill/>
        </p:spPr>
        <p:txBody>
          <a:bodyPr wrap="square" rtlCol="0">
            <a:spAutoFit/>
          </a:bodyPr>
          <a:lstStyle/>
          <a:p>
            <a:pPr algn="ctr"/>
            <a:r>
              <a:rPr lang="en-IE" dirty="0"/>
              <a:t>Target is absent.</a:t>
            </a:r>
          </a:p>
        </p:txBody>
      </p:sp>
      <p:sp>
        <p:nvSpPr>
          <p:cNvPr id="10" name="Rectangle 9"/>
          <p:cNvSpPr/>
          <p:nvPr/>
        </p:nvSpPr>
        <p:spPr>
          <a:xfrm>
            <a:off x="3803173" y="6611779"/>
            <a:ext cx="3977371" cy="246221"/>
          </a:xfrm>
          <a:prstGeom prst="rect">
            <a:avLst/>
          </a:prstGeom>
        </p:spPr>
        <p:txBody>
          <a:bodyPr wrap="none">
            <a:spAutoFit/>
          </a:bodyPr>
          <a:lstStyle/>
          <a:p>
            <a:r>
              <a:rPr lang="en-IE" sz="1000" dirty="0"/>
              <a:t>Image source: http://www.idvbook.com/teaching-aid/figures/chapter-3/</a:t>
            </a:r>
          </a:p>
        </p:txBody>
      </p:sp>
      <p:pic>
        <p:nvPicPr>
          <p:cNvPr id="11" name="Picture 10"/>
          <p:cNvPicPr>
            <a:picLocks noChangeAspect="1"/>
          </p:cNvPicPr>
          <p:nvPr/>
        </p:nvPicPr>
        <p:blipFill>
          <a:blip r:embed="rId6"/>
          <a:stretch>
            <a:fillRect/>
          </a:stretch>
        </p:blipFill>
        <p:spPr>
          <a:xfrm>
            <a:off x="10344296" y="4495799"/>
            <a:ext cx="1749778" cy="2239089"/>
          </a:xfrm>
          <a:prstGeom prst="rect">
            <a:avLst/>
          </a:prstGeom>
        </p:spPr>
      </p:pic>
    </p:spTree>
    <p:extLst>
      <p:ext uri="{BB962C8B-B14F-4D97-AF65-F5344CB8AC3E}">
        <p14:creationId xmlns:p14="http://schemas.microsoft.com/office/powerpoint/2010/main" val="699126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of pre-attentive task</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8" name="TextBox 7"/>
          <p:cNvSpPr txBox="1"/>
          <p:nvPr/>
        </p:nvSpPr>
        <p:spPr>
          <a:xfrm>
            <a:off x="1299227" y="5651500"/>
            <a:ext cx="3568700" cy="646331"/>
          </a:xfrm>
          <a:prstGeom prst="rect">
            <a:avLst/>
          </a:prstGeom>
          <a:noFill/>
        </p:spPr>
        <p:txBody>
          <a:bodyPr wrap="square" rtlCol="0">
            <a:spAutoFit/>
          </a:bodyPr>
          <a:lstStyle/>
          <a:p>
            <a:pPr algn="ctr"/>
            <a:r>
              <a:rPr lang="en-IE" dirty="0"/>
              <a:t>Target is absent in a sea of red square distractors.</a:t>
            </a:r>
          </a:p>
        </p:txBody>
      </p:sp>
      <p:sp>
        <p:nvSpPr>
          <p:cNvPr id="9" name="TextBox 8"/>
          <p:cNvSpPr txBox="1"/>
          <p:nvPr/>
        </p:nvSpPr>
        <p:spPr>
          <a:xfrm>
            <a:off x="5898472" y="5657126"/>
            <a:ext cx="3568700" cy="369332"/>
          </a:xfrm>
          <a:prstGeom prst="rect">
            <a:avLst/>
          </a:prstGeom>
          <a:noFill/>
        </p:spPr>
        <p:txBody>
          <a:bodyPr wrap="square" rtlCol="0">
            <a:spAutoFit/>
          </a:bodyPr>
          <a:lstStyle/>
          <a:p>
            <a:pPr algn="ctr"/>
            <a:r>
              <a:rPr lang="en-IE" dirty="0"/>
              <a:t>Target is present.</a:t>
            </a:r>
          </a:p>
        </p:txBody>
      </p:sp>
      <p:sp>
        <p:nvSpPr>
          <p:cNvPr id="10" name="Rectangle 9"/>
          <p:cNvSpPr/>
          <p:nvPr/>
        </p:nvSpPr>
        <p:spPr>
          <a:xfrm>
            <a:off x="3803173" y="6611779"/>
            <a:ext cx="3977371" cy="246221"/>
          </a:xfrm>
          <a:prstGeom prst="rect">
            <a:avLst/>
          </a:prstGeom>
        </p:spPr>
        <p:txBody>
          <a:bodyPr wrap="none">
            <a:spAutoFit/>
          </a:bodyPr>
          <a:lstStyle/>
          <a:p>
            <a:r>
              <a:rPr lang="en-IE" sz="1000" dirty="0"/>
              <a:t>Image source: http://www.idvbook.com/teaching-aid/figures/chapter-3/</a:t>
            </a:r>
          </a:p>
        </p:txBody>
      </p:sp>
      <p:pic>
        <p:nvPicPr>
          <p:cNvPr id="3" name="Picture 2"/>
          <p:cNvPicPr>
            <a:picLocks noChangeAspect="1"/>
          </p:cNvPicPr>
          <p:nvPr/>
        </p:nvPicPr>
        <p:blipFill>
          <a:blip r:embed="rId4"/>
          <a:stretch>
            <a:fillRect/>
          </a:stretch>
        </p:blipFill>
        <p:spPr>
          <a:xfrm>
            <a:off x="1286528" y="2101244"/>
            <a:ext cx="3581399" cy="3550256"/>
          </a:xfrm>
          <a:prstGeom prst="rect">
            <a:avLst/>
          </a:prstGeom>
        </p:spPr>
      </p:pic>
      <p:pic>
        <p:nvPicPr>
          <p:cNvPr id="4" name="Picture 3"/>
          <p:cNvPicPr>
            <a:picLocks noChangeAspect="1"/>
          </p:cNvPicPr>
          <p:nvPr/>
        </p:nvPicPr>
        <p:blipFill>
          <a:blip r:embed="rId5"/>
          <a:stretch>
            <a:fillRect/>
          </a:stretch>
        </p:blipFill>
        <p:spPr>
          <a:xfrm>
            <a:off x="6006765" y="2101244"/>
            <a:ext cx="3547557" cy="3516709"/>
          </a:xfrm>
          <a:prstGeom prst="rect">
            <a:avLst/>
          </a:prstGeom>
        </p:spPr>
      </p:pic>
    </p:spTree>
    <p:extLst>
      <p:ext uri="{BB962C8B-B14F-4D97-AF65-F5344CB8AC3E}">
        <p14:creationId xmlns:p14="http://schemas.microsoft.com/office/powerpoint/2010/main" val="2449794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Uniqueness</a:t>
            </a:r>
            <a:endParaRPr lang="en-IE" dirty="0"/>
          </a:p>
        </p:txBody>
      </p:sp>
      <p:sp>
        <p:nvSpPr>
          <p:cNvPr id="3" name="Content Placeholder 2"/>
          <p:cNvSpPr>
            <a:spLocks noGrp="1"/>
          </p:cNvSpPr>
          <p:nvPr>
            <p:ph idx="1"/>
          </p:nvPr>
        </p:nvSpPr>
        <p:spPr>
          <a:xfrm>
            <a:off x="838200" y="1827991"/>
            <a:ext cx="10416702" cy="4351338"/>
          </a:xfrm>
        </p:spPr>
        <p:txBody>
          <a:bodyPr>
            <a:normAutofit/>
          </a:bodyPr>
          <a:lstStyle/>
          <a:p>
            <a:r>
              <a:rPr lang="en-US" sz="4000" dirty="0"/>
              <a:t>A unique visual property in the target </a:t>
            </a:r>
            <a:br>
              <a:rPr lang="en-US" sz="4000" dirty="0"/>
            </a:br>
            <a:r>
              <a:rPr lang="en-US" sz="4000" dirty="0"/>
              <a:t>allows it to “pop out” of a display</a:t>
            </a:r>
          </a:p>
          <a:p>
            <a:r>
              <a:rPr lang="en-US" sz="4000" dirty="0"/>
              <a:t>Target</a:t>
            </a:r>
          </a:p>
          <a:p>
            <a:pPr lvl="1"/>
            <a:r>
              <a:rPr lang="en-US" sz="3600" dirty="0"/>
              <a:t>Red</a:t>
            </a:r>
          </a:p>
          <a:p>
            <a:pPr lvl="1"/>
            <a:r>
              <a:rPr lang="en-US" sz="3600" dirty="0"/>
              <a:t>Circular</a:t>
            </a:r>
          </a:p>
          <a:p>
            <a:r>
              <a:rPr lang="en-US" sz="4000" dirty="0"/>
              <a:t>Easy to find</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4665898" y="3289868"/>
            <a:ext cx="3076103" cy="3025468"/>
          </a:xfrm>
          <a:prstGeom prst="rect">
            <a:avLst/>
          </a:prstGeom>
        </p:spPr>
      </p:pic>
      <p:pic>
        <p:nvPicPr>
          <p:cNvPr id="7" name="Picture 6"/>
          <p:cNvPicPr>
            <a:picLocks noChangeAspect="1"/>
          </p:cNvPicPr>
          <p:nvPr/>
        </p:nvPicPr>
        <p:blipFill>
          <a:blip r:embed="rId5"/>
          <a:stretch>
            <a:fillRect/>
          </a:stretch>
        </p:blipFill>
        <p:spPr>
          <a:xfrm>
            <a:off x="8185329" y="3272455"/>
            <a:ext cx="3069573" cy="3042881"/>
          </a:xfrm>
          <a:prstGeom prst="rect">
            <a:avLst/>
          </a:prstGeom>
        </p:spPr>
      </p:pic>
      <p:sp>
        <p:nvSpPr>
          <p:cNvPr id="8" name="Rectangle 7"/>
          <p:cNvSpPr/>
          <p:nvPr/>
        </p:nvSpPr>
        <p:spPr>
          <a:xfrm>
            <a:off x="6046551" y="6611779"/>
            <a:ext cx="3977371" cy="246221"/>
          </a:xfrm>
          <a:prstGeom prst="rect">
            <a:avLst/>
          </a:prstGeom>
        </p:spPr>
        <p:txBody>
          <a:bodyPr wrap="none">
            <a:spAutoFit/>
          </a:bodyPr>
          <a:lstStyle/>
          <a:p>
            <a:r>
              <a:rPr lang="en-IE" sz="1000" dirty="0"/>
              <a:t>Image source: http://www.idvbook.com/teaching-aid/figures/chapter-3/</a:t>
            </a:r>
          </a:p>
        </p:txBody>
      </p:sp>
    </p:spTree>
    <p:extLst>
      <p:ext uri="{BB962C8B-B14F-4D97-AF65-F5344CB8AC3E}">
        <p14:creationId xmlns:p14="http://schemas.microsoft.com/office/powerpoint/2010/main" val="1179810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Mask Information</a:t>
            </a:r>
            <a:endParaRPr lang="en-IE" dirty="0"/>
          </a:p>
        </p:txBody>
      </p:sp>
      <p:sp>
        <p:nvSpPr>
          <p:cNvPr id="3" name="Content Placeholder 2"/>
          <p:cNvSpPr>
            <a:spLocks noGrp="1"/>
          </p:cNvSpPr>
          <p:nvPr>
            <p:ph idx="1"/>
          </p:nvPr>
        </p:nvSpPr>
        <p:spPr>
          <a:xfrm>
            <a:off x="838200" y="1825625"/>
            <a:ext cx="10416702" cy="4351338"/>
          </a:xfrm>
        </p:spPr>
        <p:txBody>
          <a:bodyPr>
            <a:normAutofit/>
          </a:bodyPr>
          <a:lstStyle/>
          <a:p>
            <a:r>
              <a:rPr lang="en-US" sz="3600" dirty="0"/>
              <a:t>Not so easy to find target</a:t>
            </a:r>
          </a:p>
          <a:p>
            <a:r>
              <a:rPr lang="en-US" sz="3600" dirty="0"/>
              <a:t>Viewers must perform time-consuming search to confirm presence or absence of target</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2969537" y="3654686"/>
            <a:ext cx="2548174" cy="2518715"/>
          </a:xfrm>
          <a:prstGeom prst="rect">
            <a:avLst/>
          </a:prstGeom>
        </p:spPr>
      </p:pic>
      <p:pic>
        <p:nvPicPr>
          <p:cNvPr id="6" name="Picture 5"/>
          <p:cNvPicPr>
            <a:picLocks noChangeAspect="1"/>
          </p:cNvPicPr>
          <p:nvPr/>
        </p:nvPicPr>
        <p:blipFill>
          <a:blip r:embed="rId5"/>
          <a:stretch>
            <a:fillRect/>
          </a:stretch>
        </p:blipFill>
        <p:spPr>
          <a:xfrm>
            <a:off x="6633926" y="3654686"/>
            <a:ext cx="2548174" cy="2518715"/>
          </a:xfrm>
          <a:prstGeom prst="rect">
            <a:avLst/>
          </a:prstGeom>
        </p:spPr>
      </p:pic>
      <p:sp>
        <p:nvSpPr>
          <p:cNvPr id="7" name="TextBox 6"/>
          <p:cNvSpPr txBox="1"/>
          <p:nvPr/>
        </p:nvSpPr>
        <p:spPr>
          <a:xfrm>
            <a:off x="2459274" y="6211669"/>
            <a:ext cx="3568700" cy="646331"/>
          </a:xfrm>
          <a:prstGeom prst="rect">
            <a:avLst/>
          </a:prstGeom>
          <a:noFill/>
        </p:spPr>
        <p:txBody>
          <a:bodyPr wrap="square" rtlCol="0">
            <a:spAutoFit/>
          </a:bodyPr>
          <a:lstStyle/>
          <a:p>
            <a:pPr algn="ctr"/>
            <a:r>
              <a:rPr lang="en-IE" dirty="0"/>
              <a:t>Target is absent in a sea of red square and blue circle distractors.</a:t>
            </a:r>
          </a:p>
        </p:txBody>
      </p:sp>
      <p:sp>
        <p:nvSpPr>
          <p:cNvPr id="8" name="TextBox 7"/>
          <p:cNvSpPr txBox="1"/>
          <p:nvPr/>
        </p:nvSpPr>
        <p:spPr>
          <a:xfrm>
            <a:off x="6242536" y="6211669"/>
            <a:ext cx="3568700" cy="369332"/>
          </a:xfrm>
          <a:prstGeom prst="rect">
            <a:avLst/>
          </a:prstGeom>
          <a:noFill/>
        </p:spPr>
        <p:txBody>
          <a:bodyPr wrap="square" rtlCol="0">
            <a:spAutoFit/>
          </a:bodyPr>
          <a:lstStyle/>
          <a:p>
            <a:pPr algn="ctr"/>
            <a:r>
              <a:rPr lang="en-IE" dirty="0"/>
              <a:t>Target is present.</a:t>
            </a:r>
          </a:p>
        </p:txBody>
      </p:sp>
    </p:spTree>
    <p:extLst>
      <p:ext uri="{BB962C8B-B14F-4D97-AF65-F5344CB8AC3E}">
        <p14:creationId xmlns:p14="http://schemas.microsoft.com/office/powerpoint/2010/main" val="426331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Perceive quantitative data </a:t>
            </a:r>
            <a:br>
              <a:rPr lang="en-IE" dirty="0"/>
            </a:br>
            <a:r>
              <a:rPr lang="en-IE" dirty="0"/>
              <a:t>with precision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2383262" y="1957562"/>
            <a:ext cx="6790476" cy="2790476"/>
          </a:xfrm>
          <a:prstGeom prst="rect">
            <a:avLst/>
          </a:prstGeom>
        </p:spPr>
      </p:pic>
      <p:sp>
        <p:nvSpPr>
          <p:cNvPr id="7" name="Rectangle 6"/>
          <p:cNvSpPr/>
          <p:nvPr/>
        </p:nvSpPr>
        <p:spPr>
          <a:xfrm>
            <a:off x="1873250" y="5103812"/>
            <a:ext cx="8140700" cy="1323439"/>
          </a:xfrm>
          <a:prstGeom prst="rect">
            <a:avLst/>
          </a:prstGeom>
        </p:spPr>
        <p:txBody>
          <a:bodyPr wrap="square">
            <a:spAutoFit/>
          </a:bodyPr>
          <a:lstStyle/>
          <a:p>
            <a:pPr marL="285750" indent="-285750">
              <a:buFont typeface="Arial" panose="020B0604020202020204" pitchFamily="34" charset="0"/>
              <a:buChar char="•"/>
            </a:pPr>
            <a:r>
              <a:rPr lang="en-US" sz="2000" dirty="0"/>
              <a:t>Both the pie chart and the bar chart above show the same data</a:t>
            </a:r>
          </a:p>
          <a:p>
            <a:pPr marL="285750" indent="-285750">
              <a:buFont typeface="Arial" panose="020B0604020202020204" pitchFamily="34" charset="0"/>
              <a:buChar char="•"/>
            </a:pPr>
            <a:r>
              <a:rPr lang="en-US" sz="2000" dirty="0"/>
              <a:t>But you can’t easily tell from the pie chart which is the biggest pie</a:t>
            </a:r>
          </a:p>
          <a:p>
            <a:pPr marL="285750" indent="-285750">
              <a:buFont typeface="Arial" panose="020B0604020202020204" pitchFamily="34" charset="0"/>
              <a:buChar char="•"/>
            </a:pPr>
            <a:r>
              <a:rPr lang="en-US" sz="2000" dirty="0"/>
              <a:t>That’s more clearly visible in the bar chart as it calls on the pre-attentive attribute of length. </a:t>
            </a:r>
          </a:p>
        </p:txBody>
      </p:sp>
    </p:spTree>
    <p:extLst>
      <p:ext uri="{BB962C8B-B14F-4D97-AF65-F5344CB8AC3E}">
        <p14:creationId xmlns:p14="http://schemas.microsoft.com/office/powerpoint/2010/main" val="1672120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Importance of Visualizations </a:t>
            </a:r>
            <a:br>
              <a:rPr lang="en-US" dirty="0"/>
            </a:br>
            <a:r>
              <a:rPr lang="en-US" dirty="0"/>
              <a:t>in Business</a:t>
            </a:r>
          </a:p>
        </p:txBody>
      </p:sp>
      <p:sp>
        <p:nvSpPr>
          <p:cNvPr id="3" name="Content Placeholder 2"/>
          <p:cNvSpPr>
            <a:spLocks noGrp="1"/>
          </p:cNvSpPr>
          <p:nvPr>
            <p:ph idx="1"/>
          </p:nvPr>
        </p:nvSpPr>
        <p:spPr>
          <a:xfrm>
            <a:off x="838200" y="1825625"/>
            <a:ext cx="10416702" cy="4351338"/>
          </a:xfrm>
        </p:spPr>
        <p:txBody>
          <a:bodyPr>
            <a:normAutofit/>
          </a:bodyPr>
          <a:lstStyle/>
          <a:p>
            <a:r>
              <a:rPr lang="en-US" sz="3200" dirty="0"/>
              <a:t>A visual can communicate more information than </a:t>
            </a:r>
            <a:br>
              <a:rPr lang="en-US" sz="3200" dirty="0"/>
            </a:br>
            <a:r>
              <a:rPr lang="en-US" sz="3200" dirty="0"/>
              <a:t>a table in a much smaller space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338857" y="2912472"/>
            <a:ext cx="11514286" cy="819048"/>
          </a:xfrm>
          <a:prstGeom prst="rect">
            <a:avLst/>
          </a:prstGeom>
        </p:spPr>
      </p:pic>
      <p:pic>
        <p:nvPicPr>
          <p:cNvPr id="7" name="Picture 6"/>
          <p:cNvPicPr>
            <a:picLocks noChangeAspect="1"/>
          </p:cNvPicPr>
          <p:nvPr/>
        </p:nvPicPr>
        <p:blipFill>
          <a:blip r:embed="rId5"/>
          <a:stretch>
            <a:fillRect/>
          </a:stretch>
        </p:blipFill>
        <p:spPr>
          <a:xfrm>
            <a:off x="2894170" y="4170565"/>
            <a:ext cx="6304762" cy="2285714"/>
          </a:xfrm>
          <a:prstGeom prst="rect">
            <a:avLst/>
          </a:prstGeom>
        </p:spPr>
      </p:pic>
      <p:sp>
        <p:nvSpPr>
          <p:cNvPr id="8" name="Rectangle 7"/>
          <p:cNvSpPr/>
          <p:nvPr/>
        </p:nvSpPr>
        <p:spPr>
          <a:xfrm>
            <a:off x="2998551" y="6616008"/>
            <a:ext cx="6096000" cy="215444"/>
          </a:xfrm>
          <a:prstGeom prst="rect">
            <a:avLst/>
          </a:prstGeom>
        </p:spPr>
        <p:txBody>
          <a:bodyPr>
            <a:spAutoFit/>
          </a:bodyPr>
          <a:lstStyle/>
          <a:p>
            <a:pPr algn="ctr"/>
            <a:r>
              <a:rPr lang="en-IE" sz="800" dirty="0"/>
              <a:t>Image source: http://www.fusioncharts.com/whitepapers/downloads/Principles-of-Data-Visualization.pdf</a:t>
            </a:r>
          </a:p>
        </p:txBody>
      </p:sp>
    </p:spTree>
    <p:extLst>
      <p:ext uri="{BB962C8B-B14F-4D97-AF65-F5344CB8AC3E}">
        <p14:creationId xmlns:p14="http://schemas.microsoft.com/office/powerpoint/2010/main" val="256765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8800" y="2297723"/>
            <a:ext cx="4826000" cy="1325563"/>
          </a:xfrm>
        </p:spPr>
        <p:txBody>
          <a:bodyPr>
            <a:normAutofit/>
          </a:bodyPr>
          <a:lstStyle/>
          <a:p>
            <a:r>
              <a:rPr lang="en-US" sz="2800" b="1" i="1" dirty="0"/>
              <a:t>Forming Analytical Patterns </a:t>
            </a:r>
            <a:br>
              <a:rPr lang="en-US" sz="2800" b="1" i="1" dirty="0"/>
            </a:br>
            <a:r>
              <a:rPr lang="en-US" sz="2800" b="1" i="1" dirty="0"/>
              <a:t>Out of Pre-attentive Attributes</a:t>
            </a:r>
            <a:endParaRPr lang="en-IE" sz="2800" b="1" i="1" dirty="0"/>
          </a:p>
        </p:txBody>
      </p:sp>
      <p:sp>
        <p:nvSpPr>
          <p:cNvPr id="3" name="Content Placeholder 2"/>
          <p:cNvSpPr>
            <a:spLocks noGrp="1"/>
          </p:cNvSpPr>
          <p:nvPr>
            <p:ph idx="1"/>
          </p:nvPr>
        </p:nvSpPr>
        <p:spPr>
          <a:xfrm>
            <a:off x="6908800" y="3623285"/>
            <a:ext cx="4940300" cy="2612415"/>
          </a:xfrm>
        </p:spPr>
        <p:txBody>
          <a:bodyPr>
            <a:normAutofit/>
          </a:bodyPr>
          <a:lstStyle/>
          <a:p>
            <a:r>
              <a:rPr lang="en-US" sz="4000" dirty="0"/>
              <a:t>Basic analytical patterns that we identify when looking at a visual</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3501" y="47625"/>
            <a:ext cx="6228070" cy="6696075"/>
          </a:xfrm>
          <a:prstGeom prst="rect">
            <a:avLst/>
          </a:prstGeom>
        </p:spPr>
      </p:pic>
    </p:spTree>
    <p:extLst>
      <p:ext uri="{BB962C8B-B14F-4D97-AF65-F5344CB8AC3E}">
        <p14:creationId xmlns:p14="http://schemas.microsoft.com/office/powerpoint/2010/main" val="805934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Gestalt Principles </a:t>
            </a:r>
            <a:endParaRPr lang="en-IE" dirty="0"/>
          </a:p>
        </p:txBody>
      </p:sp>
      <p:sp>
        <p:nvSpPr>
          <p:cNvPr id="3" name="Content Placeholder 2"/>
          <p:cNvSpPr>
            <a:spLocks noGrp="1"/>
          </p:cNvSpPr>
          <p:nvPr>
            <p:ph idx="1"/>
          </p:nvPr>
        </p:nvSpPr>
        <p:spPr>
          <a:xfrm>
            <a:off x="838200" y="1825625"/>
            <a:ext cx="10416702" cy="4351338"/>
          </a:xfrm>
        </p:spPr>
        <p:txBody>
          <a:bodyPr>
            <a:normAutofit/>
          </a:bodyPr>
          <a:lstStyle/>
          <a:p>
            <a:r>
              <a:rPr lang="en-US" dirty="0"/>
              <a:t>Gestalt means "</a:t>
            </a:r>
            <a:r>
              <a:rPr lang="en-US" i="1" dirty="0"/>
              <a:t>unified whole</a:t>
            </a:r>
            <a:r>
              <a:rPr lang="en-US" dirty="0"/>
              <a:t>“</a:t>
            </a:r>
          </a:p>
          <a:p>
            <a:r>
              <a:rPr lang="en-US" dirty="0"/>
              <a:t>It refers to theories of </a:t>
            </a:r>
            <a:r>
              <a:rPr lang="en-US" b="1" dirty="0"/>
              <a:t>visual perception</a:t>
            </a:r>
            <a:r>
              <a:rPr lang="en-US" dirty="0"/>
              <a:t> developed by German psychologists in the 1920s</a:t>
            </a:r>
          </a:p>
          <a:p>
            <a:r>
              <a:rPr lang="en-US" dirty="0"/>
              <a:t>These theories attempt to describe how people tend to organize visual elements into </a:t>
            </a:r>
            <a:r>
              <a:rPr lang="en-US" b="1" dirty="0"/>
              <a:t>groups</a:t>
            </a:r>
            <a:r>
              <a:rPr lang="en-US" dirty="0"/>
              <a:t> or </a:t>
            </a:r>
            <a:r>
              <a:rPr lang="en-US" i="1" dirty="0"/>
              <a:t>unified wholes </a:t>
            </a:r>
            <a:r>
              <a:rPr lang="en-US" dirty="0"/>
              <a:t>when certain principles are applied</a:t>
            </a:r>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838200" y="4484819"/>
            <a:ext cx="2200000" cy="2104762"/>
          </a:xfrm>
          <a:prstGeom prst="rect">
            <a:avLst/>
          </a:prstGeom>
        </p:spPr>
      </p:pic>
      <p:pic>
        <p:nvPicPr>
          <p:cNvPr id="7" name="Picture 6"/>
          <p:cNvPicPr>
            <a:picLocks noChangeAspect="1"/>
          </p:cNvPicPr>
          <p:nvPr/>
        </p:nvPicPr>
        <p:blipFill>
          <a:blip r:embed="rId5"/>
          <a:stretch>
            <a:fillRect/>
          </a:stretch>
        </p:blipFill>
        <p:spPr>
          <a:xfrm>
            <a:off x="3603795" y="4863606"/>
            <a:ext cx="2060405" cy="1347188"/>
          </a:xfrm>
          <a:prstGeom prst="rect">
            <a:avLst/>
          </a:prstGeom>
        </p:spPr>
      </p:pic>
      <p:pic>
        <p:nvPicPr>
          <p:cNvPr id="8" name="Picture 7"/>
          <p:cNvPicPr>
            <a:picLocks noChangeAspect="1"/>
          </p:cNvPicPr>
          <p:nvPr/>
        </p:nvPicPr>
        <p:blipFill>
          <a:blip r:embed="rId6"/>
          <a:stretch>
            <a:fillRect/>
          </a:stretch>
        </p:blipFill>
        <p:spPr>
          <a:xfrm>
            <a:off x="6046551" y="4569688"/>
            <a:ext cx="1827061" cy="1935024"/>
          </a:xfrm>
          <a:prstGeom prst="rect">
            <a:avLst/>
          </a:prstGeom>
        </p:spPr>
      </p:pic>
      <p:pic>
        <p:nvPicPr>
          <p:cNvPr id="9" name="Picture 8"/>
          <p:cNvPicPr>
            <a:picLocks noChangeAspect="1"/>
          </p:cNvPicPr>
          <p:nvPr/>
        </p:nvPicPr>
        <p:blipFill>
          <a:blip r:embed="rId7"/>
          <a:stretch>
            <a:fillRect/>
          </a:stretch>
        </p:blipFill>
        <p:spPr>
          <a:xfrm>
            <a:off x="8509126" y="4403777"/>
            <a:ext cx="1957968" cy="2185804"/>
          </a:xfrm>
          <a:prstGeom prst="rect">
            <a:avLst/>
          </a:prstGeom>
        </p:spPr>
      </p:pic>
    </p:spTree>
    <p:extLst>
      <p:ext uri="{BB962C8B-B14F-4D97-AF65-F5344CB8AC3E}">
        <p14:creationId xmlns:p14="http://schemas.microsoft.com/office/powerpoint/2010/main" val="163707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Gestalt Principles </a:t>
            </a:r>
            <a:endParaRPr lang="en-IE" dirty="0"/>
          </a:p>
        </p:txBody>
      </p:sp>
      <p:sp>
        <p:nvSpPr>
          <p:cNvPr id="3" name="Content Placeholder 2"/>
          <p:cNvSpPr>
            <a:spLocks noGrp="1"/>
          </p:cNvSpPr>
          <p:nvPr>
            <p:ph idx="1"/>
          </p:nvPr>
        </p:nvSpPr>
        <p:spPr>
          <a:xfrm>
            <a:off x="838200" y="1825625"/>
            <a:ext cx="10416702" cy="4351338"/>
          </a:xfrm>
        </p:spPr>
        <p:txBody>
          <a:bodyPr>
            <a:normAutofit/>
          </a:bodyPr>
          <a:lstStyle/>
          <a:p>
            <a:r>
              <a:rPr lang="en-US" sz="4000" dirty="0"/>
              <a:t>Gestalt principles describe how our mind organizes individual elements into groups</a:t>
            </a:r>
          </a:p>
          <a:p>
            <a:r>
              <a:rPr lang="en-US" sz="4000" dirty="0"/>
              <a:t>We can use these principles to highlight patterns that are important, and downplay other patterns</a:t>
            </a:r>
          </a:p>
          <a:p>
            <a:r>
              <a:rPr lang="en-US" sz="4000" dirty="0" err="1"/>
              <a:t>Anomally</a:t>
            </a:r>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046551" y="4638428"/>
            <a:ext cx="3429000" cy="1162050"/>
          </a:xfrm>
          <a:prstGeom prst="rect">
            <a:avLst/>
          </a:prstGeom>
        </p:spPr>
      </p:pic>
      <p:sp>
        <p:nvSpPr>
          <p:cNvPr id="6" name="Rectangle 5"/>
          <p:cNvSpPr/>
          <p:nvPr/>
        </p:nvSpPr>
        <p:spPr>
          <a:xfrm>
            <a:off x="5512417" y="5943025"/>
            <a:ext cx="4497267" cy="584775"/>
          </a:xfrm>
          <a:prstGeom prst="rect">
            <a:avLst/>
          </a:prstGeom>
        </p:spPr>
        <p:txBody>
          <a:bodyPr wrap="square">
            <a:spAutoFit/>
          </a:bodyPr>
          <a:lstStyle/>
          <a:p>
            <a:pPr algn="ctr"/>
            <a:r>
              <a:rPr lang="en-US" sz="1600" dirty="0"/>
              <a:t>The figure on the far right becomes a focal point because it is dissimilar to the other shapes.</a:t>
            </a:r>
            <a:endParaRPr lang="en-IE" sz="1600" dirty="0"/>
          </a:p>
        </p:txBody>
      </p:sp>
    </p:spTree>
    <p:extLst>
      <p:ext uri="{BB962C8B-B14F-4D97-AF65-F5344CB8AC3E}">
        <p14:creationId xmlns:p14="http://schemas.microsoft.com/office/powerpoint/2010/main" val="121013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4810E-8999-4CE2-A87D-9030093BEE18}"/>
              </a:ext>
            </a:extLst>
          </p:cNvPr>
          <p:cNvSpPr>
            <a:spLocks noGrp="1"/>
          </p:cNvSpPr>
          <p:nvPr>
            <p:ph type="title"/>
          </p:nvPr>
        </p:nvSpPr>
        <p:spPr/>
        <p:txBody>
          <a:bodyPr/>
          <a:lstStyle/>
          <a:p>
            <a:r>
              <a:rPr lang="en-IE" dirty="0"/>
              <a:t>Figure and Ground</a:t>
            </a:r>
          </a:p>
        </p:txBody>
      </p:sp>
      <p:sp>
        <p:nvSpPr>
          <p:cNvPr id="3" name="Content Placeholder 2">
            <a:extLst>
              <a:ext uri="{FF2B5EF4-FFF2-40B4-BE49-F238E27FC236}">
                <a16:creationId xmlns:a16="http://schemas.microsoft.com/office/drawing/2014/main" id="{E49C54CD-2CAA-4978-B1E2-311C3E159B00}"/>
              </a:ext>
            </a:extLst>
          </p:cNvPr>
          <p:cNvSpPr>
            <a:spLocks noGrp="1"/>
          </p:cNvSpPr>
          <p:nvPr>
            <p:ph idx="1"/>
          </p:nvPr>
        </p:nvSpPr>
        <p:spPr>
          <a:xfrm>
            <a:off x="838200" y="1825625"/>
            <a:ext cx="11059758" cy="4351338"/>
          </a:xfrm>
        </p:spPr>
        <p:txBody>
          <a:bodyPr/>
          <a:lstStyle/>
          <a:p>
            <a:r>
              <a:rPr lang="en-IE" dirty="0"/>
              <a:t>The eye differentiates an object form its surrounding area. a form, silhouette, or shape is naturally perceived as figure (object), while the surrounding area is perceived as ground (background)</a:t>
            </a:r>
          </a:p>
          <a:p>
            <a:r>
              <a:rPr lang="en-IE" dirty="0"/>
              <a:t>Balancing figure and ground can make the perceived image more clear. Using unusual figure/ground relationships can add interest and subtlety to an image</a:t>
            </a:r>
          </a:p>
        </p:txBody>
      </p:sp>
      <p:sp>
        <p:nvSpPr>
          <p:cNvPr id="4" name="Rectangle 3">
            <a:extLst>
              <a:ext uri="{FF2B5EF4-FFF2-40B4-BE49-F238E27FC236}">
                <a16:creationId xmlns:a16="http://schemas.microsoft.com/office/drawing/2014/main" id="{F6084DBF-7D78-4C32-9928-44A6E7643581}"/>
              </a:ext>
            </a:extLst>
          </p:cNvPr>
          <p:cNvSpPr/>
          <p:nvPr/>
        </p:nvSpPr>
        <p:spPr>
          <a:xfrm>
            <a:off x="838200" y="4911769"/>
            <a:ext cx="1734642" cy="830997"/>
          </a:xfrm>
          <a:prstGeom prst="rect">
            <a:avLst/>
          </a:prstGeom>
        </p:spPr>
        <p:txBody>
          <a:bodyPr wrap="none">
            <a:spAutoFit/>
          </a:bodyPr>
          <a:lstStyle/>
          <a:p>
            <a:r>
              <a:rPr lang="en-IE" sz="4800" dirty="0"/>
              <a:t>Figure</a:t>
            </a:r>
          </a:p>
        </p:txBody>
      </p:sp>
      <p:sp>
        <p:nvSpPr>
          <p:cNvPr id="5" name="Rectangle 4">
            <a:extLst>
              <a:ext uri="{FF2B5EF4-FFF2-40B4-BE49-F238E27FC236}">
                <a16:creationId xmlns:a16="http://schemas.microsoft.com/office/drawing/2014/main" id="{4908871B-53BA-4608-81C5-5409FC44A2E2}"/>
              </a:ext>
            </a:extLst>
          </p:cNvPr>
          <p:cNvSpPr/>
          <p:nvPr/>
        </p:nvSpPr>
        <p:spPr>
          <a:xfrm>
            <a:off x="294042" y="6087026"/>
            <a:ext cx="3212951" cy="646331"/>
          </a:xfrm>
          <a:prstGeom prst="rect">
            <a:avLst/>
          </a:prstGeom>
        </p:spPr>
        <p:txBody>
          <a:bodyPr wrap="square">
            <a:spAutoFit/>
          </a:bodyPr>
          <a:lstStyle/>
          <a:p>
            <a:r>
              <a:rPr lang="en-IE" sz="1200" dirty="0">
                <a:solidFill>
                  <a:srgbClr val="000000"/>
                </a:solidFill>
                <a:latin typeface="Arial" panose="020B0604020202020204" pitchFamily="34" charset="0"/>
              </a:rPr>
              <a:t>The word above is </a:t>
            </a:r>
            <a:r>
              <a:rPr lang="en-IE" sz="1200" b="1" dirty="0">
                <a:solidFill>
                  <a:srgbClr val="000000"/>
                </a:solidFill>
                <a:latin typeface="Arial" panose="020B0604020202020204" pitchFamily="34" charset="0"/>
              </a:rPr>
              <a:t>clearly perceived</a:t>
            </a:r>
            <a:r>
              <a:rPr lang="en-IE" sz="1200" dirty="0">
                <a:solidFill>
                  <a:srgbClr val="000000"/>
                </a:solidFill>
                <a:latin typeface="Arial" panose="020B0604020202020204" pitchFamily="34" charset="0"/>
              </a:rPr>
              <a:t> as figure with the surrounding white space ground.</a:t>
            </a:r>
            <a:endParaRPr lang="en-IE" sz="1200" dirty="0"/>
          </a:p>
        </p:txBody>
      </p:sp>
      <p:pic>
        <p:nvPicPr>
          <p:cNvPr id="6" name="Picture 5">
            <a:extLst>
              <a:ext uri="{FF2B5EF4-FFF2-40B4-BE49-F238E27FC236}">
                <a16:creationId xmlns:a16="http://schemas.microsoft.com/office/drawing/2014/main" id="{5218B8F3-58A2-4171-93A7-2CF7BC5B76D1}"/>
              </a:ext>
            </a:extLst>
          </p:cNvPr>
          <p:cNvPicPr>
            <a:picLocks noChangeAspect="1"/>
          </p:cNvPicPr>
          <p:nvPr/>
        </p:nvPicPr>
        <p:blipFill>
          <a:blip r:embed="rId2"/>
          <a:stretch>
            <a:fillRect/>
          </a:stretch>
        </p:blipFill>
        <p:spPr>
          <a:xfrm>
            <a:off x="5044104" y="4029626"/>
            <a:ext cx="1323975" cy="2057400"/>
          </a:xfrm>
          <a:prstGeom prst="rect">
            <a:avLst/>
          </a:prstGeom>
        </p:spPr>
      </p:pic>
      <p:sp>
        <p:nvSpPr>
          <p:cNvPr id="7" name="Rectangle 6">
            <a:extLst>
              <a:ext uri="{FF2B5EF4-FFF2-40B4-BE49-F238E27FC236}">
                <a16:creationId xmlns:a16="http://schemas.microsoft.com/office/drawing/2014/main" id="{EBA20361-C463-47B0-839F-787667129515}"/>
              </a:ext>
            </a:extLst>
          </p:cNvPr>
          <p:cNvSpPr/>
          <p:nvPr/>
        </p:nvSpPr>
        <p:spPr>
          <a:xfrm>
            <a:off x="4051151" y="6087026"/>
            <a:ext cx="3385073" cy="646331"/>
          </a:xfrm>
          <a:prstGeom prst="rect">
            <a:avLst/>
          </a:prstGeom>
        </p:spPr>
        <p:txBody>
          <a:bodyPr wrap="square">
            <a:spAutoFit/>
          </a:bodyPr>
          <a:lstStyle/>
          <a:p>
            <a:r>
              <a:rPr lang="en-IE" sz="1200" dirty="0">
                <a:solidFill>
                  <a:srgbClr val="000000"/>
                </a:solidFill>
                <a:latin typeface="Arial, Helvetica, sans-serif"/>
              </a:rPr>
              <a:t>In this image, the figure and ground relationships </a:t>
            </a:r>
            <a:r>
              <a:rPr lang="en-IE" sz="1200" b="1" dirty="0">
                <a:solidFill>
                  <a:srgbClr val="000000"/>
                </a:solidFill>
                <a:latin typeface="Arial, Helvetica, sans-serif"/>
              </a:rPr>
              <a:t>change </a:t>
            </a:r>
            <a:r>
              <a:rPr lang="en-IE" sz="1200" dirty="0">
                <a:solidFill>
                  <a:srgbClr val="000000"/>
                </a:solidFill>
                <a:latin typeface="Arial, Helvetica, sans-serif"/>
              </a:rPr>
              <a:t>as the eye perceives the form of a shade or the silhouette of a face.</a:t>
            </a:r>
            <a:endParaRPr lang="en-IE" sz="1200" dirty="0"/>
          </a:p>
        </p:txBody>
      </p:sp>
      <p:pic>
        <p:nvPicPr>
          <p:cNvPr id="8" name="Picture 7">
            <a:extLst>
              <a:ext uri="{FF2B5EF4-FFF2-40B4-BE49-F238E27FC236}">
                <a16:creationId xmlns:a16="http://schemas.microsoft.com/office/drawing/2014/main" id="{A2DF72FA-A1E6-4CF8-BEDC-5EC16867C3B0}"/>
              </a:ext>
            </a:extLst>
          </p:cNvPr>
          <p:cNvPicPr>
            <a:picLocks noChangeAspect="1"/>
          </p:cNvPicPr>
          <p:nvPr/>
        </p:nvPicPr>
        <p:blipFill>
          <a:blip r:embed="rId3"/>
          <a:stretch>
            <a:fillRect/>
          </a:stretch>
        </p:blipFill>
        <p:spPr>
          <a:xfrm>
            <a:off x="9191232" y="3927536"/>
            <a:ext cx="1533525" cy="2057400"/>
          </a:xfrm>
          <a:prstGeom prst="rect">
            <a:avLst/>
          </a:prstGeom>
        </p:spPr>
      </p:pic>
      <p:sp>
        <p:nvSpPr>
          <p:cNvPr id="9" name="Rectangle 8">
            <a:extLst>
              <a:ext uri="{FF2B5EF4-FFF2-40B4-BE49-F238E27FC236}">
                <a16:creationId xmlns:a16="http://schemas.microsoft.com/office/drawing/2014/main" id="{78C66307-0CF7-4C53-A6C4-41CA527D3D01}"/>
              </a:ext>
            </a:extLst>
          </p:cNvPr>
          <p:cNvSpPr/>
          <p:nvPr/>
        </p:nvSpPr>
        <p:spPr>
          <a:xfrm>
            <a:off x="8401050" y="6087025"/>
            <a:ext cx="3600226" cy="646331"/>
          </a:xfrm>
          <a:prstGeom prst="rect">
            <a:avLst/>
          </a:prstGeom>
        </p:spPr>
        <p:txBody>
          <a:bodyPr wrap="square">
            <a:spAutoFit/>
          </a:bodyPr>
          <a:lstStyle/>
          <a:p>
            <a:r>
              <a:rPr lang="en-IE" sz="1200" dirty="0">
                <a:solidFill>
                  <a:srgbClr val="000000"/>
                </a:solidFill>
                <a:latin typeface="Arial, Helvetica, sans-serif"/>
              </a:rPr>
              <a:t>This image uses complex figure/ground relationships which change upon perceiving leaves, water and tree trunk</a:t>
            </a:r>
          </a:p>
        </p:txBody>
      </p:sp>
    </p:spTree>
    <p:extLst>
      <p:ext uri="{BB962C8B-B14F-4D97-AF65-F5344CB8AC3E}">
        <p14:creationId xmlns:p14="http://schemas.microsoft.com/office/powerpoint/2010/main" val="559675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4893-FD44-4C98-AF6D-E937898C2794}"/>
              </a:ext>
            </a:extLst>
          </p:cNvPr>
          <p:cNvSpPr>
            <a:spLocks noGrp="1"/>
          </p:cNvSpPr>
          <p:nvPr>
            <p:ph type="title"/>
          </p:nvPr>
        </p:nvSpPr>
        <p:spPr/>
        <p:txBody>
          <a:bodyPr/>
          <a:lstStyle/>
          <a:p>
            <a:r>
              <a:rPr lang="en-GB" dirty="0"/>
              <a:t>Gestalt Exercise</a:t>
            </a:r>
            <a:endParaRPr lang="en-IE" dirty="0"/>
          </a:p>
        </p:txBody>
      </p:sp>
      <p:pic>
        <p:nvPicPr>
          <p:cNvPr id="4" name="Picture 3">
            <a:extLst>
              <a:ext uri="{FF2B5EF4-FFF2-40B4-BE49-F238E27FC236}">
                <a16:creationId xmlns:a16="http://schemas.microsoft.com/office/drawing/2014/main" id="{8E22ABD6-E0F6-48AF-BD8D-48EB34A71DCD}"/>
              </a:ext>
            </a:extLst>
          </p:cNvPr>
          <p:cNvPicPr>
            <a:picLocks noChangeAspect="1"/>
          </p:cNvPicPr>
          <p:nvPr/>
        </p:nvPicPr>
        <p:blipFill>
          <a:blip r:embed="rId2"/>
          <a:stretch>
            <a:fillRect/>
          </a:stretch>
        </p:blipFill>
        <p:spPr>
          <a:xfrm>
            <a:off x="6917167" y="106353"/>
            <a:ext cx="4647304" cy="6645293"/>
          </a:xfrm>
          <a:prstGeom prst="rect">
            <a:avLst/>
          </a:prstGeom>
        </p:spPr>
      </p:pic>
      <p:sp>
        <p:nvSpPr>
          <p:cNvPr id="5" name="Rectangle 4">
            <a:extLst>
              <a:ext uri="{FF2B5EF4-FFF2-40B4-BE49-F238E27FC236}">
                <a16:creationId xmlns:a16="http://schemas.microsoft.com/office/drawing/2014/main" id="{65A11FF5-CEA2-4A0B-976C-ED15138C281B}"/>
              </a:ext>
            </a:extLst>
          </p:cNvPr>
          <p:cNvSpPr/>
          <p:nvPr/>
        </p:nvSpPr>
        <p:spPr>
          <a:xfrm>
            <a:off x="326315" y="2062343"/>
            <a:ext cx="6096000" cy="461665"/>
          </a:xfrm>
          <a:prstGeom prst="rect">
            <a:avLst/>
          </a:prstGeom>
        </p:spPr>
        <p:txBody>
          <a:bodyPr>
            <a:spAutoFit/>
          </a:bodyPr>
          <a:lstStyle/>
          <a:p>
            <a:r>
              <a:rPr lang="en-IE" sz="1200" dirty="0">
                <a:hlinkClick r:id="rId3"/>
              </a:rPr>
              <a:t>http://graphicdesign.spokanefalls.edu/tutorials/process/gestaltprinciples/gestalt.pdf</a:t>
            </a:r>
            <a:endParaRPr lang="en-IE" sz="1200" dirty="0"/>
          </a:p>
          <a:p>
            <a:endParaRPr lang="en-IE" sz="1200" dirty="0"/>
          </a:p>
        </p:txBody>
      </p:sp>
    </p:spTree>
    <p:extLst>
      <p:ext uri="{BB962C8B-B14F-4D97-AF65-F5344CB8AC3E}">
        <p14:creationId xmlns:p14="http://schemas.microsoft.com/office/powerpoint/2010/main" val="2266129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Gestalt which are </a:t>
            </a:r>
            <a:br>
              <a:rPr lang="en-US" dirty="0"/>
            </a:br>
            <a:r>
              <a:rPr lang="en-US" dirty="0"/>
              <a:t>relevant to visualization</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7" name="Picture 6"/>
          <p:cNvPicPr>
            <a:picLocks noChangeAspect="1"/>
          </p:cNvPicPr>
          <p:nvPr/>
        </p:nvPicPr>
        <p:blipFill>
          <a:blip r:embed="rId4"/>
          <a:stretch>
            <a:fillRect/>
          </a:stretch>
        </p:blipFill>
        <p:spPr>
          <a:xfrm>
            <a:off x="1967428" y="1851295"/>
            <a:ext cx="8257143" cy="4323809"/>
          </a:xfrm>
          <a:prstGeom prst="rect">
            <a:avLst/>
          </a:prstGeom>
        </p:spPr>
      </p:pic>
    </p:spTree>
    <p:extLst>
      <p:ext uri="{BB962C8B-B14F-4D97-AF65-F5344CB8AC3E}">
        <p14:creationId xmlns:p14="http://schemas.microsoft.com/office/powerpoint/2010/main" val="73872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Crafting Visualizations</a:t>
            </a:r>
            <a:endParaRPr lang="en-IE" dirty="0"/>
          </a:p>
        </p:txBody>
      </p:sp>
      <p:sp>
        <p:nvSpPr>
          <p:cNvPr id="3" name="Content Placeholder 2"/>
          <p:cNvSpPr>
            <a:spLocks noGrp="1"/>
          </p:cNvSpPr>
          <p:nvPr>
            <p:ph idx="1"/>
          </p:nvPr>
        </p:nvSpPr>
        <p:spPr>
          <a:xfrm>
            <a:off x="838200" y="1825624"/>
            <a:ext cx="10416702" cy="5032375"/>
          </a:xfrm>
        </p:spPr>
        <p:txBody>
          <a:bodyPr>
            <a:normAutofit/>
          </a:bodyPr>
          <a:lstStyle/>
          <a:p>
            <a:r>
              <a:rPr lang="en-US" sz="4000" dirty="0"/>
              <a:t>These principles can help us perform </a:t>
            </a:r>
            <a:br>
              <a:rPr lang="en-US" sz="4000" dirty="0"/>
            </a:br>
            <a:r>
              <a:rPr lang="en-US" sz="4000" dirty="0"/>
              <a:t>many tasks such as:</a:t>
            </a:r>
          </a:p>
          <a:p>
            <a:pPr lvl="1"/>
            <a:r>
              <a:rPr lang="en-US" sz="3600" dirty="0"/>
              <a:t>Reduce the noise from charts</a:t>
            </a:r>
          </a:p>
          <a:p>
            <a:pPr lvl="1"/>
            <a:r>
              <a:rPr lang="en-US" sz="3600" dirty="0"/>
              <a:t>Choose the ideal aspect ratio</a:t>
            </a:r>
          </a:p>
          <a:p>
            <a:pPr lvl="1"/>
            <a:r>
              <a:rPr lang="en-US" sz="3600" dirty="0"/>
              <a:t>Show relationships between </a:t>
            </a:r>
            <a:br>
              <a:rPr lang="en-US" sz="3600" dirty="0"/>
            </a:br>
            <a:r>
              <a:rPr lang="en-US" sz="3600" dirty="0"/>
              <a:t>elements more clearly</a:t>
            </a:r>
          </a:p>
          <a:p>
            <a:r>
              <a:rPr lang="en-US" sz="4000" dirty="0"/>
              <a:t>The Gestalt principles are a powerful tool to have when crafting visualizations. </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7350523" y="2673960"/>
            <a:ext cx="4546289" cy="2380640"/>
          </a:xfrm>
          <a:prstGeom prst="rect">
            <a:avLst/>
          </a:prstGeom>
        </p:spPr>
      </p:pic>
    </p:spTree>
    <p:extLst>
      <p:ext uri="{BB962C8B-B14F-4D97-AF65-F5344CB8AC3E}">
        <p14:creationId xmlns:p14="http://schemas.microsoft.com/office/powerpoint/2010/main" val="110978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1268649" y="3246437"/>
            <a:ext cx="9753600" cy="3362325"/>
          </a:xfrm>
          <a:prstGeom prst="rect">
            <a:avLst/>
          </a:prstGeom>
        </p:spPr>
      </p:pic>
      <p:sp>
        <p:nvSpPr>
          <p:cNvPr id="7" name="Content Placeholder 2"/>
          <p:cNvSpPr>
            <a:spLocks noGrp="1"/>
          </p:cNvSpPr>
          <p:nvPr>
            <p:ph idx="1"/>
          </p:nvPr>
        </p:nvSpPr>
        <p:spPr>
          <a:xfrm>
            <a:off x="937098" y="1787525"/>
            <a:ext cx="10416702" cy="4351338"/>
          </a:xfrm>
        </p:spPr>
        <p:txBody>
          <a:bodyPr>
            <a:normAutofit/>
          </a:bodyPr>
          <a:lstStyle/>
          <a:p>
            <a:r>
              <a:rPr lang="en-US" sz="4000" dirty="0"/>
              <a:t>Analyze simple visualization</a:t>
            </a:r>
          </a:p>
          <a:p>
            <a:pPr lvl="1"/>
            <a:r>
              <a:rPr lang="en-US" sz="3600" dirty="0"/>
              <a:t>Gestalt principles</a:t>
            </a:r>
          </a:p>
          <a:p>
            <a:pPr lvl="1"/>
            <a:r>
              <a:rPr lang="en-US" sz="3600" dirty="0"/>
              <a:t>Pre-attentive Attributes</a:t>
            </a:r>
          </a:p>
        </p:txBody>
      </p:sp>
    </p:spTree>
    <p:extLst>
      <p:ext uri="{BB962C8B-B14F-4D97-AF65-F5344CB8AC3E}">
        <p14:creationId xmlns:p14="http://schemas.microsoft.com/office/powerpoint/2010/main" val="2930525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 Tableau Dashboard</a:t>
            </a:r>
            <a:endParaRPr lang="en-IE" dirty="0"/>
          </a:p>
        </p:txBody>
      </p:sp>
      <p:sp>
        <p:nvSpPr>
          <p:cNvPr id="3" name="Content Placeholder 2"/>
          <p:cNvSpPr>
            <a:spLocks noGrp="1"/>
          </p:cNvSpPr>
          <p:nvPr>
            <p:ph idx="1"/>
          </p:nvPr>
        </p:nvSpPr>
        <p:spPr>
          <a:xfrm>
            <a:off x="937098" y="1787525"/>
            <a:ext cx="10416702" cy="4919950"/>
          </a:xfrm>
        </p:spPr>
        <p:txBody>
          <a:bodyPr>
            <a:normAutofit lnSpcReduction="10000"/>
          </a:bodyPr>
          <a:lstStyle/>
          <a:p>
            <a:r>
              <a:rPr lang="en-US" sz="4000" dirty="0"/>
              <a:t>World Bank CO</a:t>
            </a:r>
            <a:r>
              <a:rPr lang="en-US" sz="4000" baseline="-25000" dirty="0"/>
              <a:t>2</a:t>
            </a:r>
            <a:r>
              <a:rPr lang="en-US" sz="4000" dirty="0"/>
              <a:t> Data (Moodle)</a:t>
            </a:r>
          </a:p>
          <a:p>
            <a:r>
              <a:rPr lang="en-US" sz="4000" dirty="0"/>
              <a:t>Use “cleaned” data</a:t>
            </a:r>
          </a:p>
          <a:p>
            <a:r>
              <a:rPr lang="en-US" sz="4000" dirty="0"/>
              <a:t>Set Target</a:t>
            </a:r>
          </a:p>
          <a:p>
            <a:pPr lvl="1"/>
            <a:r>
              <a:rPr lang="en-US" sz="3200" dirty="0" err="1"/>
              <a:t>eg</a:t>
            </a:r>
            <a:r>
              <a:rPr lang="en-US" sz="3200" dirty="0"/>
              <a:t>, high CO</a:t>
            </a:r>
            <a:r>
              <a:rPr lang="en-US" sz="3200" baseline="-25000" dirty="0"/>
              <a:t>2</a:t>
            </a:r>
            <a:r>
              <a:rPr lang="en-US" sz="3200" dirty="0"/>
              <a:t> rates</a:t>
            </a:r>
          </a:p>
          <a:p>
            <a:r>
              <a:rPr lang="en-IE" sz="4000" dirty="0"/>
              <a:t>Colour</a:t>
            </a:r>
          </a:p>
          <a:p>
            <a:r>
              <a:rPr lang="en-US" sz="4000" dirty="0"/>
              <a:t>Design</a:t>
            </a:r>
          </a:p>
          <a:p>
            <a:r>
              <a:rPr lang="en-US" sz="4000" dirty="0"/>
              <a:t>Publish to Tableau </a:t>
            </a:r>
            <a:br>
              <a:rPr lang="en-US" sz="4000" dirty="0"/>
            </a:br>
            <a:r>
              <a:rPr lang="en-US" sz="4000" dirty="0"/>
              <a:t>Public</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5956464" y="2585060"/>
            <a:ext cx="6045036" cy="4122415"/>
          </a:xfrm>
          <a:prstGeom prst="rect">
            <a:avLst/>
          </a:prstGeom>
        </p:spPr>
      </p:pic>
    </p:spTree>
    <p:extLst>
      <p:ext uri="{BB962C8B-B14F-4D97-AF65-F5344CB8AC3E}">
        <p14:creationId xmlns:p14="http://schemas.microsoft.com/office/powerpoint/2010/main" val="85030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t>Tufte</a:t>
            </a:r>
            <a:r>
              <a:rPr lang="en-US" altLang="en-US" dirty="0"/>
              <a:t> Principles of Graphical Excellence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9623668" y="4176483"/>
            <a:ext cx="1905000" cy="1381125"/>
          </a:xfrm>
          <a:prstGeom prst="rect">
            <a:avLst/>
          </a:prstGeom>
        </p:spPr>
      </p:pic>
      <p:sp>
        <p:nvSpPr>
          <p:cNvPr id="6" name="Rectangle 5"/>
          <p:cNvSpPr/>
          <p:nvPr/>
        </p:nvSpPr>
        <p:spPr>
          <a:xfrm>
            <a:off x="7373336" y="5584822"/>
            <a:ext cx="6096000" cy="215444"/>
          </a:xfrm>
          <a:prstGeom prst="rect">
            <a:avLst/>
          </a:prstGeom>
        </p:spPr>
        <p:txBody>
          <a:bodyPr>
            <a:spAutoFit/>
          </a:bodyPr>
          <a:lstStyle/>
          <a:p>
            <a:pPr algn="ctr"/>
            <a:r>
              <a:rPr lang="en-IE" sz="800" dirty="0"/>
              <a:t>Image source: https://www.goodreads.com/author/show/10775.Edward_R_Tufte</a:t>
            </a:r>
          </a:p>
        </p:txBody>
      </p:sp>
      <p:sp>
        <p:nvSpPr>
          <p:cNvPr id="7" name="Rectangle 6"/>
          <p:cNvSpPr/>
          <p:nvPr/>
        </p:nvSpPr>
        <p:spPr>
          <a:xfrm>
            <a:off x="9696680" y="3807151"/>
            <a:ext cx="1657120" cy="369332"/>
          </a:xfrm>
          <a:prstGeom prst="rect">
            <a:avLst/>
          </a:prstGeom>
        </p:spPr>
        <p:txBody>
          <a:bodyPr wrap="none">
            <a:spAutoFit/>
          </a:bodyPr>
          <a:lstStyle/>
          <a:p>
            <a:pPr algn="r"/>
            <a:r>
              <a:rPr lang="en-US" i="1" dirty="0"/>
              <a:t>Edward R. </a:t>
            </a:r>
            <a:r>
              <a:rPr lang="en-US" i="1" dirty="0" err="1"/>
              <a:t>Tufte</a:t>
            </a:r>
            <a:endParaRPr lang="en-US" i="1" dirty="0"/>
          </a:p>
        </p:txBody>
      </p:sp>
      <p:sp>
        <p:nvSpPr>
          <p:cNvPr id="8" name="TextBox 7"/>
          <p:cNvSpPr txBox="1"/>
          <p:nvPr/>
        </p:nvSpPr>
        <p:spPr>
          <a:xfrm>
            <a:off x="838200" y="1730376"/>
            <a:ext cx="8140700"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Graphical excellence is the well-designed presentation of interesting data -- a matter of substance, of statistics, and of design.</a:t>
            </a:r>
          </a:p>
          <a:p>
            <a:pPr marL="285750" indent="-285750">
              <a:buFont typeface="Arial" panose="020B0604020202020204" pitchFamily="34" charset="0"/>
              <a:buChar char="•"/>
            </a:pPr>
            <a:r>
              <a:rPr lang="en-US" sz="2800" dirty="0"/>
              <a:t>Graphical excellence consists of complex ideas communicated with clarity, precision, and efficiency</a:t>
            </a:r>
          </a:p>
          <a:p>
            <a:pPr marL="285750" indent="-285750">
              <a:buFont typeface="Arial" panose="020B0604020202020204" pitchFamily="34" charset="0"/>
              <a:buChar char="•"/>
            </a:pPr>
            <a:r>
              <a:rPr lang="en-US" sz="2800" b="1" dirty="0"/>
              <a:t>Graphical excellence is that which gives to the viewer the greatest number of ideas in the shortest time with the least ink in the smallest space</a:t>
            </a:r>
          </a:p>
          <a:p>
            <a:pPr marL="285750" indent="-285750">
              <a:buFont typeface="Arial" panose="020B0604020202020204" pitchFamily="34" charset="0"/>
              <a:buChar char="•"/>
            </a:pPr>
            <a:r>
              <a:rPr lang="en-US" sz="2800" dirty="0"/>
              <a:t>Graphical excellence is nearly always multivariate</a:t>
            </a:r>
          </a:p>
          <a:p>
            <a:pPr marL="285750" indent="-285750">
              <a:buFont typeface="Arial" panose="020B0604020202020204" pitchFamily="34" charset="0"/>
              <a:buChar char="•"/>
            </a:pPr>
            <a:r>
              <a:rPr lang="en-US" sz="2800" dirty="0"/>
              <a:t>Graphical excellence requires telling the truth </a:t>
            </a:r>
            <a:br>
              <a:rPr lang="en-US" sz="2800" dirty="0"/>
            </a:br>
            <a:r>
              <a:rPr lang="en-US" sz="2800" dirty="0"/>
              <a:t>about the data.</a:t>
            </a:r>
          </a:p>
          <a:p>
            <a:endParaRPr lang="en-IE" sz="2800" dirty="0"/>
          </a:p>
        </p:txBody>
      </p:sp>
    </p:spTree>
    <p:extLst>
      <p:ext uri="{BB962C8B-B14F-4D97-AF65-F5344CB8AC3E}">
        <p14:creationId xmlns:p14="http://schemas.microsoft.com/office/powerpoint/2010/main" val="346287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Goals in Data Visualization</a:t>
            </a:r>
          </a:p>
        </p:txBody>
      </p:sp>
      <p:sp>
        <p:nvSpPr>
          <p:cNvPr id="3" name="Content Placeholder 2"/>
          <p:cNvSpPr>
            <a:spLocks noGrp="1"/>
          </p:cNvSpPr>
          <p:nvPr>
            <p:ph idx="1"/>
          </p:nvPr>
        </p:nvSpPr>
        <p:spPr>
          <a:xfrm>
            <a:off x="838200" y="1825625"/>
            <a:ext cx="10416702" cy="4351338"/>
          </a:xfrm>
        </p:spPr>
        <p:txBody>
          <a:bodyPr>
            <a:normAutofit/>
          </a:bodyPr>
          <a:lstStyle/>
          <a:p>
            <a:r>
              <a:rPr lang="en-US" sz="4000" dirty="0"/>
              <a:t>Explain Data to Solve Specific Problems</a:t>
            </a:r>
          </a:p>
          <a:p>
            <a:r>
              <a:rPr lang="en-US" sz="4000" dirty="0"/>
              <a:t>Explore Large Data Sets for Better Understanding</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TextBox 5"/>
          <p:cNvSpPr txBox="1"/>
          <p:nvPr/>
        </p:nvSpPr>
        <p:spPr>
          <a:xfrm>
            <a:off x="1913878" y="3593426"/>
            <a:ext cx="2743153" cy="2708434"/>
          </a:xfrm>
          <a:prstGeom prst="rect">
            <a:avLst/>
          </a:prstGeom>
          <a:noFill/>
        </p:spPr>
        <p:txBody>
          <a:bodyPr wrap="square" rtlCol="0">
            <a:spAutoFit/>
          </a:bodyPr>
          <a:lstStyle/>
          <a:p>
            <a:pPr algn="ctr"/>
            <a:r>
              <a:rPr lang="en-IE" sz="17000" b="1" dirty="0"/>
              <a:t>?</a:t>
            </a:r>
          </a:p>
        </p:txBody>
      </p:sp>
      <p:pic>
        <p:nvPicPr>
          <p:cNvPr id="7" name="Picture 6"/>
          <p:cNvPicPr>
            <a:picLocks noChangeAspect="1"/>
          </p:cNvPicPr>
          <p:nvPr/>
        </p:nvPicPr>
        <p:blipFill>
          <a:blip r:embed="rId4"/>
          <a:stretch>
            <a:fillRect/>
          </a:stretch>
        </p:blipFill>
        <p:spPr>
          <a:xfrm>
            <a:off x="4814350" y="4350524"/>
            <a:ext cx="2128690" cy="119423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9098" y="4108682"/>
            <a:ext cx="1672292" cy="1677923"/>
          </a:xfrm>
          <a:prstGeom prst="rect">
            <a:avLst/>
          </a:prstGeom>
        </p:spPr>
      </p:pic>
      <p:sp>
        <p:nvSpPr>
          <p:cNvPr id="9" name="Right Arrow 8"/>
          <p:cNvSpPr/>
          <p:nvPr/>
        </p:nvSpPr>
        <p:spPr>
          <a:xfrm>
            <a:off x="4187585" y="4748226"/>
            <a:ext cx="447472"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solidFill>
                <a:srgbClr val="FF0000"/>
              </a:solidFill>
            </a:endParaRPr>
          </a:p>
        </p:txBody>
      </p:sp>
      <p:sp>
        <p:nvSpPr>
          <p:cNvPr id="10" name="Right Arrow 9"/>
          <p:cNvSpPr/>
          <p:nvPr/>
        </p:nvSpPr>
        <p:spPr>
          <a:xfrm>
            <a:off x="7257678" y="4748226"/>
            <a:ext cx="447472" cy="3988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solidFill>
                <a:srgbClr val="FF0000"/>
              </a:solidFill>
            </a:endParaRPr>
          </a:p>
        </p:txBody>
      </p:sp>
    </p:spTree>
    <p:extLst>
      <p:ext uri="{BB962C8B-B14F-4D97-AF65-F5344CB8AC3E}">
        <p14:creationId xmlns:p14="http://schemas.microsoft.com/office/powerpoint/2010/main" val="228997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751" y="371475"/>
            <a:ext cx="10515600" cy="1325563"/>
          </a:xfrm>
        </p:spPr>
        <p:txBody>
          <a:bodyPr/>
          <a:lstStyle/>
          <a:p>
            <a:r>
              <a:rPr lang="en-US" dirty="0"/>
              <a:t>Explain Data to Solve Specific Problems</a:t>
            </a:r>
            <a:endParaRPr lang="en-IE" dirty="0"/>
          </a:p>
        </p:txBody>
      </p:sp>
      <p:sp>
        <p:nvSpPr>
          <p:cNvPr id="3" name="Content Placeholder 2"/>
          <p:cNvSpPr>
            <a:spLocks noGrp="1"/>
          </p:cNvSpPr>
          <p:nvPr>
            <p:ph idx="1"/>
          </p:nvPr>
        </p:nvSpPr>
        <p:spPr>
          <a:xfrm>
            <a:off x="838200" y="1825625"/>
            <a:ext cx="7605409" cy="4351338"/>
          </a:xfrm>
        </p:spPr>
        <p:txBody>
          <a:bodyPr>
            <a:normAutofit/>
          </a:bodyPr>
          <a:lstStyle/>
          <a:p>
            <a:r>
              <a:rPr lang="en-US" sz="4000" dirty="0"/>
              <a:t>Visuals that are meant to direct the viewer along a defined path are explanatory in nature</a:t>
            </a:r>
          </a:p>
          <a:p>
            <a:r>
              <a:rPr lang="en-US" sz="4000" dirty="0"/>
              <a:t>Which country has the </a:t>
            </a:r>
            <a:br>
              <a:rPr lang="en-US" sz="4000" dirty="0"/>
            </a:br>
            <a:r>
              <a:rPr lang="en-US" sz="4000" dirty="0"/>
              <a:t>highest value?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532922" y="3496095"/>
            <a:ext cx="4771429" cy="3361905"/>
          </a:xfrm>
          <a:prstGeom prst="rect">
            <a:avLst/>
          </a:prstGeom>
        </p:spPr>
      </p:pic>
      <p:pic>
        <p:nvPicPr>
          <p:cNvPr id="6" name="Picture 5"/>
          <p:cNvPicPr>
            <a:picLocks noChangeAspect="1"/>
          </p:cNvPicPr>
          <p:nvPr/>
        </p:nvPicPr>
        <p:blipFill>
          <a:blip r:embed="rId5"/>
          <a:stretch>
            <a:fillRect/>
          </a:stretch>
        </p:blipFill>
        <p:spPr>
          <a:xfrm>
            <a:off x="1524045" y="4743188"/>
            <a:ext cx="3933172" cy="2250548"/>
          </a:xfrm>
          <a:prstGeom prst="rect">
            <a:avLst/>
          </a:prstGeom>
        </p:spPr>
      </p:pic>
    </p:spTree>
    <p:extLst>
      <p:ext uri="{BB962C8B-B14F-4D97-AF65-F5344CB8AC3E}">
        <p14:creationId xmlns:p14="http://schemas.microsoft.com/office/powerpoint/2010/main" val="132116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Explanatory Visualization</a:t>
            </a:r>
          </a:p>
        </p:txBody>
      </p:sp>
      <p:sp>
        <p:nvSpPr>
          <p:cNvPr id="3" name="Content Placeholder 2"/>
          <p:cNvSpPr>
            <a:spLocks noGrp="1"/>
          </p:cNvSpPr>
          <p:nvPr>
            <p:ph idx="1"/>
          </p:nvPr>
        </p:nvSpPr>
        <p:spPr>
          <a:xfrm>
            <a:off x="838200" y="1825625"/>
            <a:ext cx="7420583" cy="4351338"/>
          </a:xfrm>
        </p:spPr>
        <p:txBody>
          <a:bodyPr>
            <a:normAutofit fontScale="77500" lnSpcReduction="20000"/>
          </a:bodyPr>
          <a:lstStyle/>
          <a:p>
            <a:r>
              <a:rPr lang="en-US" sz="4000" dirty="0"/>
              <a:t>This type of visualization is used in many scenarios for the following tasks:</a:t>
            </a:r>
          </a:p>
          <a:p>
            <a:pPr lvl="1"/>
            <a:r>
              <a:rPr lang="en-US" sz="3600" dirty="0"/>
              <a:t>Answer a question</a:t>
            </a:r>
          </a:p>
          <a:p>
            <a:pPr lvl="2"/>
            <a:r>
              <a:rPr lang="en-US" sz="3200" i="1" dirty="0"/>
              <a:t>How much sales did we have last quarter? </a:t>
            </a:r>
          </a:p>
          <a:p>
            <a:pPr lvl="1"/>
            <a:r>
              <a:rPr lang="en-US" sz="3600" dirty="0"/>
              <a:t>Support a decision</a:t>
            </a:r>
          </a:p>
          <a:p>
            <a:pPr lvl="2"/>
            <a:r>
              <a:rPr lang="en-US" sz="2800" i="1" dirty="0"/>
              <a:t>We need to stock more football jerseys as they were sold out on most days last week</a:t>
            </a:r>
          </a:p>
          <a:p>
            <a:pPr lvl="1"/>
            <a:r>
              <a:rPr lang="en-US" sz="3200" dirty="0"/>
              <a:t>Communicate information</a:t>
            </a:r>
          </a:p>
          <a:p>
            <a:pPr lvl="2"/>
            <a:r>
              <a:rPr lang="en-US" sz="2800" i="1" dirty="0"/>
              <a:t>Revenue is on track for this quarter </a:t>
            </a:r>
          </a:p>
          <a:p>
            <a:pPr lvl="1"/>
            <a:r>
              <a:rPr lang="en-US" sz="3200" dirty="0"/>
              <a:t>Increase efficiency</a:t>
            </a:r>
          </a:p>
          <a:p>
            <a:pPr lvl="2"/>
            <a:r>
              <a:rPr lang="en-US" sz="2800" i="1" dirty="0"/>
              <a:t>‘Technical specifications’ is the most viewed section in the product page. It should be given more visibility</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9246940" y="3839658"/>
            <a:ext cx="2737538" cy="1928844"/>
          </a:xfrm>
          <a:prstGeom prst="rect">
            <a:avLst/>
          </a:prstGeom>
        </p:spPr>
      </p:pic>
    </p:spTree>
    <p:extLst>
      <p:ext uri="{BB962C8B-B14F-4D97-AF65-F5344CB8AC3E}">
        <p14:creationId xmlns:p14="http://schemas.microsoft.com/office/powerpoint/2010/main" val="58536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Watch out for “misleading” headlines!</a:t>
            </a:r>
          </a:p>
        </p:txBody>
      </p:sp>
      <p:sp>
        <p:nvSpPr>
          <p:cNvPr id="3" name="Content Placeholder 2"/>
          <p:cNvSpPr>
            <a:spLocks noGrp="1"/>
          </p:cNvSpPr>
          <p:nvPr>
            <p:ph idx="1"/>
          </p:nvPr>
        </p:nvSpPr>
        <p:spPr>
          <a:xfrm>
            <a:off x="838200" y="1825625"/>
            <a:ext cx="10416702" cy="4351338"/>
          </a:xfrm>
        </p:spPr>
        <p:txBody>
          <a:bodyPr>
            <a:normAutofit/>
          </a:bodyPr>
          <a:lstStyle/>
          <a:p>
            <a:r>
              <a:rPr lang="en-US" i="1" dirty="0"/>
              <a:t>Over 70% of students drop out of certain college courses </a:t>
            </a:r>
            <a:br>
              <a:rPr lang="en-US" i="1" dirty="0"/>
            </a:br>
            <a:r>
              <a:rPr lang="en-US" dirty="0"/>
              <a:t>(Irish Times, 9</a:t>
            </a:r>
            <a:r>
              <a:rPr lang="en-US" baseline="30000" dirty="0"/>
              <a:t>th</a:t>
            </a:r>
            <a:r>
              <a:rPr lang="en-US" dirty="0"/>
              <a:t> January, 2017)</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8" name="Picture 7"/>
          <p:cNvPicPr>
            <a:picLocks noChangeAspect="1"/>
          </p:cNvPicPr>
          <p:nvPr/>
        </p:nvPicPr>
        <p:blipFill>
          <a:blip r:embed="rId4"/>
          <a:stretch>
            <a:fillRect/>
          </a:stretch>
        </p:blipFill>
        <p:spPr>
          <a:xfrm>
            <a:off x="2855473" y="2951748"/>
            <a:ext cx="5905500" cy="2971800"/>
          </a:xfrm>
          <a:prstGeom prst="rect">
            <a:avLst/>
          </a:prstGeom>
        </p:spPr>
      </p:pic>
      <p:sp>
        <p:nvSpPr>
          <p:cNvPr id="9" name="TextBox 8"/>
          <p:cNvSpPr txBox="1"/>
          <p:nvPr/>
        </p:nvSpPr>
        <p:spPr>
          <a:xfrm>
            <a:off x="2612687" y="6133672"/>
            <a:ext cx="6391072" cy="246221"/>
          </a:xfrm>
          <a:prstGeom prst="rect">
            <a:avLst/>
          </a:prstGeom>
          <a:noFill/>
        </p:spPr>
        <p:txBody>
          <a:bodyPr wrap="square" rtlCol="0">
            <a:spAutoFit/>
          </a:bodyPr>
          <a:lstStyle/>
          <a:p>
            <a:pPr algn="ctr"/>
            <a:r>
              <a:rPr lang="en-IE" sz="1000" dirty="0"/>
              <a:t>Image source: </a:t>
            </a:r>
            <a:r>
              <a:rPr lang="en-IE" sz="1000" dirty="0">
                <a:hlinkClick r:id="rId5"/>
              </a:rPr>
              <a:t>The Irish Times</a:t>
            </a:r>
            <a:r>
              <a:rPr lang="en-IE" sz="1000" dirty="0"/>
              <a:t>.</a:t>
            </a:r>
          </a:p>
        </p:txBody>
      </p:sp>
    </p:spTree>
    <p:extLst>
      <p:ext uri="{BB962C8B-B14F-4D97-AF65-F5344CB8AC3E}">
        <p14:creationId xmlns:p14="http://schemas.microsoft.com/office/powerpoint/2010/main" val="377089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Explore Large Data Sets for Better Understanding</a:t>
            </a:r>
          </a:p>
        </p:txBody>
      </p:sp>
      <p:sp>
        <p:nvSpPr>
          <p:cNvPr id="3" name="Content Placeholder 2"/>
          <p:cNvSpPr>
            <a:spLocks noGrp="1"/>
          </p:cNvSpPr>
          <p:nvPr>
            <p:ph idx="1"/>
          </p:nvPr>
        </p:nvSpPr>
        <p:spPr>
          <a:xfrm>
            <a:off x="838200" y="1825625"/>
            <a:ext cx="8568447" cy="4351338"/>
          </a:xfrm>
        </p:spPr>
        <p:txBody>
          <a:bodyPr>
            <a:normAutofit/>
          </a:bodyPr>
          <a:lstStyle/>
          <a:p>
            <a:r>
              <a:rPr lang="en-US" sz="3200" dirty="0"/>
              <a:t>Exploratory visuals offer the viewer many dimensions to a data set</a:t>
            </a:r>
          </a:p>
          <a:p>
            <a:endParaRPr lang="en-US" sz="3200" dirty="0"/>
          </a:p>
          <a:p>
            <a:endParaRPr lang="en-US" sz="3200" dirty="0"/>
          </a:p>
          <a:p>
            <a:r>
              <a:rPr lang="en-US" dirty="0"/>
              <a:t>Inauguration </a:t>
            </a:r>
            <a:br>
              <a:rPr lang="en-US" dirty="0"/>
            </a:br>
            <a:r>
              <a:rPr lang="en-US" dirty="0"/>
              <a:t>Speeches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3207673" y="2754041"/>
            <a:ext cx="8139642" cy="3995696"/>
          </a:xfrm>
          <a:prstGeom prst="rect">
            <a:avLst/>
          </a:prstGeom>
        </p:spPr>
      </p:pic>
      <p:sp>
        <p:nvSpPr>
          <p:cNvPr id="6" name="Rectangle 5"/>
          <p:cNvSpPr/>
          <p:nvPr/>
        </p:nvSpPr>
        <p:spPr>
          <a:xfrm>
            <a:off x="4811833" y="6633281"/>
            <a:ext cx="6096000" cy="246221"/>
          </a:xfrm>
          <a:prstGeom prst="rect">
            <a:avLst/>
          </a:prstGeom>
        </p:spPr>
        <p:txBody>
          <a:bodyPr>
            <a:spAutoFit/>
          </a:bodyPr>
          <a:lstStyle/>
          <a:p>
            <a:r>
              <a:rPr lang="en-IE" sz="1000" dirty="0"/>
              <a:t>Image source: https://www.washingtonpost.com/graphics/politics/2016-sotu/language/</a:t>
            </a:r>
          </a:p>
        </p:txBody>
      </p:sp>
    </p:spTree>
    <p:extLst>
      <p:ext uri="{BB962C8B-B14F-4D97-AF65-F5344CB8AC3E}">
        <p14:creationId xmlns:p14="http://schemas.microsoft.com/office/powerpoint/2010/main" val="1508025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7584</TotalTime>
  <Words>3951</Words>
  <Application>Microsoft Macintosh PowerPoint</Application>
  <PresentationFormat>Widescreen</PresentationFormat>
  <Paragraphs>377</Paragraphs>
  <Slides>38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 Unicode MS</vt:lpstr>
      <vt:lpstr>Aharoni</vt:lpstr>
      <vt:lpstr>Arial</vt:lpstr>
      <vt:lpstr>Arial, Helvetica, sans-serif</vt:lpstr>
      <vt:lpstr>Calibri</vt:lpstr>
      <vt:lpstr>Calibri Light</vt:lpstr>
      <vt:lpstr>Office Theme</vt:lpstr>
      <vt:lpstr>Principles of Data  Visualization</vt:lpstr>
      <vt:lpstr>What Happened?</vt:lpstr>
      <vt:lpstr>The Importance of Visualizations  in Business</vt:lpstr>
      <vt:lpstr>Tufte Principles of Graphical Excellence</vt:lpstr>
      <vt:lpstr>Two Goals in Data Visualization</vt:lpstr>
      <vt:lpstr>Explain Data to Solve Specific Problems</vt:lpstr>
      <vt:lpstr>Explanatory Visualization</vt:lpstr>
      <vt:lpstr>Watch out for “misleading” headlines!</vt:lpstr>
      <vt:lpstr>Explore Large Data Sets for Better Understanding</vt:lpstr>
      <vt:lpstr>Exploratory Visualization</vt:lpstr>
      <vt:lpstr>Exploratory Analysis</vt:lpstr>
      <vt:lpstr>Exercise</vt:lpstr>
      <vt:lpstr>Our Eyes and the Brain</vt:lpstr>
      <vt:lpstr>From Light to Thought (Few, 2004)</vt:lpstr>
      <vt:lpstr>Role and Limitations of Memory</vt:lpstr>
      <vt:lpstr>Eyesight and Memory Working  in Parallel</vt:lpstr>
      <vt:lpstr>The Role of Memory in Vision</vt:lpstr>
      <vt:lpstr>The Role of Memory in Vision</vt:lpstr>
      <vt:lpstr>How Memory Works</vt:lpstr>
      <vt:lpstr>Pre-attentive Attributes</vt:lpstr>
      <vt:lpstr>Fundamental Attributes of Sight </vt:lpstr>
      <vt:lpstr>Attentive Processing</vt:lpstr>
      <vt:lpstr>Preattentive Processing</vt:lpstr>
      <vt:lpstr>13 Most Common Pre-attentive  Attributes</vt:lpstr>
      <vt:lpstr>Simple example of pre-attentive task</vt:lpstr>
      <vt:lpstr>Simple example of pre-attentive task</vt:lpstr>
      <vt:lpstr>Uniqueness</vt:lpstr>
      <vt:lpstr>Mask Information</vt:lpstr>
      <vt:lpstr>Perceive quantitative data  with precision</vt:lpstr>
      <vt:lpstr>Forming Analytical Patterns  Out of Pre-attentive Attributes</vt:lpstr>
      <vt:lpstr>Gestalt Principles </vt:lpstr>
      <vt:lpstr>Gestalt Principles </vt:lpstr>
      <vt:lpstr>Figure and Ground</vt:lpstr>
      <vt:lpstr>Gestalt Exercise</vt:lpstr>
      <vt:lpstr>Principles of Gestalt which are  relevant to visualization</vt:lpstr>
      <vt:lpstr>Crafting Visualizations</vt:lpstr>
      <vt:lpstr>Exercise</vt:lpstr>
      <vt:lpstr>Exercise – Tableau Dashboard</vt:lpstr>
    </vt:vector>
  </TitlesOfParts>
  <Company>National College of Ireland</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Eugene O'Loughlin</dc:creator>
  <cp:lastModifiedBy>Noel Cosgrave</cp:lastModifiedBy>
  <cp:revision>162</cp:revision>
  <cp:lastPrinted>2017-01-11T15:19:20Z</cp:lastPrinted>
  <dcterms:created xsi:type="dcterms:W3CDTF">2017-01-03T11:48:10Z</dcterms:created>
  <dcterms:modified xsi:type="dcterms:W3CDTF">2018-02-06T10:43:00Z</dcterms:modified>
</cp:coreProperties>
</file>